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56" r:id="rId2"/>
    <p:sldId id="274" r:id="rId3"/>
    <p:sldId id="275" r:id="rId4"/>
    <p:sldId id="360" r:id="rId5"/>
    <p:sldId id="273" r:id="rId6"/>
    <p:sldId id="308" r:id="rId7"/>
    <p:sldId id="295" r:id="rId8"/>
    <p:sldId id="296" r:id="rId9"/>
    <p:sldId id="297" r:id="rId10"/>
    <p:sldId id="335" r:id="rId11"/>
    <p:sldId id="329" r:id="rId12"/>
    <p:sldId id="299" r:id="rId13"/>
    <p:sldId id="358" r:id="rId14"/>
    <p:sldId id="354" r:id="rId15"/>
    <p:sldId id="300" r:id="rId16"/>
    <p:sldId id="359" r:id="rId17"/>
    <p:sldId id="287" r:id="rId18"/>
    <p:sldId id="270" r:id="rId19"/>
    <p:sldId id="301" r:id="rId20"/>
    <p:sldId id="362" r:id="rId21"/>
    <p:sldId id="338" r:id="rId22"/>
    <p:sldId id="272" r:id="rId23"/>
    <p:sldId id="276" r:id="rId24"/>
    <p:sldId id="278" r:id="rId25"/>
    <p:sldId id="279" r:id="rId26"/>
    <p:sldId id="284" r:id="rId27"/>
    <p:sldId id="361" r:id="rId28"/>
    <p:sldId id="281" r:id="rId29"/>
    <p:sldId id="282" r:id="rId30"/>
    <p:sldId id="283" r:id="rId31"/>
    <p:sldId id="271" r:id="rId32"/>
    <p:sldId id="280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88" r:id="rId41"/>
    <p:sldId id="286" r:id="rId42"/>
    <p:sldId id="302" r:id="rId43"/>
    <p:sldId id="289" r:id="rId44"/>
    <p:sldId id="290" r:id="rId45"/>
    <p:sldId id="303" r:id="rId46"/>
    <p:sldId id="305" r:id="rId47"/>
    <p:sldId id="328" r:id="rId48"/>
    <p:sldId id="306" r:id="rId49"/>
    <p:sldId id="307" r:id="rId50"/>
    <p:sldId id="327" r:id="rId51"/>
    <p:sldId id="292" r:id="rId52"/>
    <p:sldId id="294" r:id="rId53"/>
    <p:sldId id="326" r:id="rId54"/>
    <p:sldId id="268" r:id="rId55"/>
    <p:sldId id="269" r:id="rId56"/>
    <p:sldId id="330" r:id="rId57"/>
    <p:sldId id="331" r:id="rId58"/>
    <p:sldId id="332" r:id="rId59"/>
    <p:sldId id="333" r:id="rId60"/>
    <p:sldId id="334" r:id="rId61"/>
    <p:sldId id="336" r:id="rId62"/>
    <p:sldId id="337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64" r:id="rId78"/>
    <p:sldId id="365" r:id="rId79"/>
    <p:sldId id="363" r:id="rId80"/>
    <p:sldId id="356" r:id="rId81"/>
    <p:sldId id="264" r:id="rId82"/>
    <p:sldId id="357" r:id="rId83"/>
    <p:sldId id="285" r:id="rId84"/>
    <p:sldId id="265" r:id="rId85"/>
    <p:sldId id="266" r:id="rId86"/>
    <p:sldId id="293" r:id="rId87"/>
    <p:sldId id="309" r:id="rId88"/>
    <p:sldId id="267" r:id="rId89"/>
    <p:sldId id="304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60"/>
            <p14:sldId id="273"/>
            <p14:sldId id="308"/>
            <p14:sldId id="295"/>
            <p14:sldId id="296"/>
            <p14:sldId id="297"/>
            <p14:sldId id="335"/>
            <p14:sldId id="329"/>
            <p14:sldId id="299"/>
            <p14:sldId id="358"/>
            <p14:sldId id="354"/>
            <p14:sldId id="300"/>
            <p14:sldId id="359"/>
          </p14:sldIdLst>
        </p14:section>
        <p14:section name="Tidy" id="{30FAD241-FAC3-4E47-AFEB-2FA09D825B3B}">
          <p14:sldIdLst>
            <p14:sldId id="287"/>
            <p14:sldId id="270"/>
            <p14:sldId id="301"/>
            <p14:sldId id="362"/>
            <p14:sldId id="338"/>
            <p14:sldId id="272"/>
            <p14:sldId id="276"/>
            <p14:sldId id="278"/>
            <p14:sldId id="279"/>
            <p14:sldId id="284"/>
            <p14:sldId id="361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</p14:sldIdLst>
        </p14:section>
        <p14:section name="Multiple models" id="{A4EEA888-7ADA-48F1-8140-C5E3C99D81A8}">
          <p14:sldIdLst>
            <p14:sldId id="306"/>
            <p14:sldId id="307"/>
            <p14:sldId id="327"/>
            <p14:sldId id="292"/>
            <p14:sldId id="294"/>
            <p14:sldId id="326"/>
          </p14:sldIdLst>
        </p14:section>
        <p14:section name="Tables" id="{3744769E-86D9-492E-8FB2-D1ABB74CF12E}">
          <p14:sldIdLst>
            <p14:sldId id="268"/>
            <p14:sldId id="269"/>
            <p14:sldId id="330"/>
            <p14:sldId id="331"/>
            <p14:sldId id="332"/>
            <p14:sldId id="333"/>
            <p14:sldId id="334"/>
            <p14:sldId id="336"/>
            <p14:sldId id="337"/>
          </p14:sldIdLst>
        </p14:section>
        <p14:section name="Writing" id="{08C305F9-0604-4253-A91B-0CEE9F4C4B4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64"/>
            <p14:sldId id="365"/>
            <p14:sldId id="363"/>
            <p14:sldId id="356"/>
            <p14:sldId id="264"/>
            <p14:sldId id="357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B"/>
    <a:srgbClr val="C6DBEF"/>
    <a:srgbClr val="648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57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7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098B-340E-4AC5-BF19-1FDED857DF2B}" type="datetimeFigureOut">
              <a:rPr lang="en-CA" smtClean="0"/>
              <a:t>3/06/25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4008-1CEB-4853-9FB3-772C6C72A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04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firke.github.io/janito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hyperlink" Target="http://lubridate.tidyvers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rickadenbuie.com/project/tidyexplain/" TargetMode="External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7" Type="http://schemas.openxmlformats.org/officeDocument/2006/relationships/hyperlink" Target="https://vincentarelbundock.github.io/tinytable/" TargetMode="External"/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tanley4.github.io/apaTables/articles/apaTables.html" TargetMode="External"/><Relationship Id="rId5" Type="http://schemas.openxmlformats.org/officeDocument/2006/relationships/hyperlink" Target="https://cran.r-project.org/web/packages/stargazer/vignettes/stargazer.pdf" TargetMode="External"/><Relationship Id="rId4" Type="http://schemas.openxmlformats.org/officeDocument/2006/relationships/hyperlink" Target="https://ardata-fr.github.io/flextable-boo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cran.r-project.org/web/packages/xtable/vignettes/xtableGallery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.rstudio.com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ncentarelbundock.github.io/tinytable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ntthorne/posterdown/wik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extended-book.com/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D211B50C-5EC0-3915-9DB4-8966AAC1A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225C11A-BC80-F298-D518-CC212D18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57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569B-CB81-4B7C-812F-F80A9C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Janitor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46E36-1741-1D98-6390-A4B9C747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42D48-6D47-6104-C47D-17EAB9F1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620000" cy="258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39941-4796-14F2-881C-8A7E576F94E0}"/>
              </a:ext>
            </a:extLst>
          </p:cNvPr>
          <p:cNvSpPr txBox="1"/>
          <p:nvPr/>
        </p:nvSpPr>
        <p:spPr>
          <a:xfrm>
            <a:off x="474778" y="1295400"/>
            <a:ext cx="325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Unwanted header</a:t>
            </a:r>
          </a:p>
          <a:p>
            <a:r>
              <a:rPr lang="en-CA" dirty="0"/>
              <a:t>           Possibly duplicated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A2F-14B1-B123-13B2-B047E979C680}"/>
              </a:ext>
            </a:extLst>
          </p:cNvPr>
          <p:cNvSpPr txBox="1"/>
          <p:nvPr/>
        </p:nvSpPr>
        <p:spPr>
          <a:xfrm>
            <a:off x="4419600" y="1295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Illegal variable names</a:t>
            </a:r>
          </a:p>
          <a:p>
            <a:r>
              <a:rPr lang="en-CA" dirty="0"/>
              <a:t>            Rows / cols with no data</a:t>
            </a:r>
          </a:p>
        </p:txBody>
      </p:sp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65A65F36-7E1E-44BC-C934-214BB6B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996"/>
            <a:ext cx="78941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D99D13-921A-37FF-7674-593CD56D5B46}"/>
              </a:ext>
            </a:extLst>
          </p:cNvPr>
          <p:cNvCxnSpPr>
            <a:cxnSpLocks/>
          </p:cNvCxnSpPr>
          <p:nvPr/>
        </p:nvCxnSpPr>
        <p:spPr>
          <a:xfrm>
            <a:off x="685800" y="1600200"/>
            <a:ext cx="381000" cy="10358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D3B5-3334-8375-3C08-17605514E7A5}"/>
              </a:ext>
            </a:extLst>
          </p:cNvPr>
          <p:cNvCxnSpPr>
            <a:cxnSpLocks/>
          </p:cNvCxnSpPr>
          <p:nvPr/>
        </p:nvCxnSpPr>
        <p:spPr>
          <a:xfrm>
            <a:off x="1905000" y="1828800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7F202-32B8-005B-0914-7CC3775C0C06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538FE-D5C3-8318-267D-9826D80DBEAA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5334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A2E4-2E6B-80E6-5F88-ED9A2B2BEADD}"/>
              </a:ext>
            </a:extLst>
          </p:cNvPr>
          <p:cNvCxnSpPr>
            <a:cxnSpLocks/>
          </p:cNvCxnSpPr>
          <p:nvPr/>
        </p:nvCxnSpPr>
        <p:spPr>
          <a:xfrm>
            <a:off x="5562600" y="1941731"/>
            <a:ext cx="152400" cy="8014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A4AECC-DB8D-2C08-C17C-CBBC8DDB6A16}"/>
              </a:ext>
            </a:extLst>
          </p:cNvPr>
          <p:cNvSpPr txBox="1"/>
          <p:nvPr/>
        </p:nvSpPr>
        <p:spPr>
          <a:xfrm>
            <a:off x="685800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Documentation: </a:t>
            </a:r>
            <a:r>
              <a:rPr lang="en-CA" sz="1400" dirty="0">
                <a:hlinkClick r:id="rId4"/>
              </a:rPr>
              <a:t>https://sfirke.github.io/janitor/</a:t>
            </a:r>
            <a:r>
              <a:rPr lang="en-CA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625A-D17F-56AD-BDCF-2E85EE5B699B}"/>
              </a:ext>
            </a:extLst>
          </p:cNvPr>
          <p:cNvSpPr txBox="1"/>
          <p:nvPr/>
        </p:nvSpPr>
        <p:spPr>
          <a:xfrm>
            <a:off x="685800" y="5257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library(janitor)</a:t>
            </a:r>
          </a:p>
          <a:p>
            <a:r>
              <a:rPr lang="en-CA" dirty="0"/>
              <a:t>Data &lt;- </a:t>
            </a:r>
            <a:r>
              <a:rPr lang="en-CA" dirty="0" err="1"/>
              <a:t>read_excel</a:t>
            </a:r>
            <a:r>
              <a:rPr lang="en-CA" dirty="0"/>
              <a:t>(dirty.xlsx) |&gt; </a:t>
            </a:r>
            <a:r>
              <a:rPr lang="en-CA" dirty="0" err="1"/>
              <a:t>clean_names</a:t>
            </a:r>
            <a:r>
              <a:rPr lang="en-CA" dirty="0"/>
              <a:t>() |&gt; </a:t>
            </a:r>
            <a:r>
              <a:rPr lang="en-CA" dirty="0" err="1"/>
              <a:t>remove_empty</a:t>
            </a:r>
            <a:r>
              <a:rPr lang="en-CA" dirty="0"/>
              <a:t>() |&gt;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2AD04-7BA3-42B8-142B-E50C71A6F868}"/>
              </a:ext>
            </a:extLst>
          </p:cNvPr>
          <p:cNvSpPr txBox="1"/>
          <p:nvPr/>
        </p:nvSpPr>
        <p:spPr>
          <a:xfrm>
            <a:off x="3581400" y="15253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Weird dates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040BD-F0AE-A11F-42C6-AA9AFE8A0A9A}"/>
              </a:ext>
            </a:extLst>
          </p:cNvPr>
          <p:cNvCxnSpPr/>
          <p:nvPr/>
        </p:nvCxnSpPr>
        <p:spPr>
          <a:xfrm>
            <a:off x="3886200" y="2118127"/>
            <a:ext cx="152400" cy="5179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62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2433459"/>
            <a:ext cx="3680887" cy="366254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parse dates in various formats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("20210604")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mdy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("06-04-2021")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dmy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("04/06/2021")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endParaRPr lang="en-US" sz="1600" dirty="0"/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extract date components</a:t>
            </a:r>
          </a:p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("1781-03-27")</a:t>
            </a:r>
          </a:p>
          <a:p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year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1781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month.name[</a:t>
            </a:r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month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)]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"March"</a:t>
            </a:r>
          </a:p>
          <a:p>
            <a:endParaRPr lang="en-US" sz="12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date arithmetic: how old is Minard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?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year(today()) - year(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244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8A273-8BA5-BC51-1E24-44F2313B5575}"/>
              </a:ext>
            </a:extLst>
          </p:cNvPr>
          <p:cNvSpPr txBox="1"/>
          <p:nvPr/>
        </p:nvSpPr>
        <p:spPr>
          <a:xfrm>
            <a:off x="4800600" y="1328679"/>
            <a:ext cx="3886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Dates &amp; times come in so many forms!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3479A-41F3-72E1-7234-4B21EEB2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1F5B8-E55C-742C-5B0A-B54FCDA4CFDD}"/>
              </a:ext>
            </a:extLst>
          </p:cNvPr>
          <p:cNvSpPr txBox="1"/>
          <p:nvPr/>
        </p:nvSpPr>
        <p:spPr>
          <a:xfrm>
            <a:off x="457200" y="609600"/>
            <a:ext cx="4572000" cy="569386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library(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stringr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&lt;- c("house", "car", "plant", "telephone", "arm chair")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print(x)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"car"       "plant"     "telephone" "arm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how many letters?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str_length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5 3 5 9 9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 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detecting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FALSE  TRUE FALSE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FALSE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  TRUE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which ones match?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"car"       "arm chair“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replacing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|&gt;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regular expressions: find vowels 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str_replace_all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]", "_")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h__s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c_r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pl_nt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t_l_ph_n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"_rm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__r"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1E0BE-0E63-1B2D-2DDB-2EE41140A965}"/>
              </a:ext>
            </a:extLst>
          </p:cNvPr>
          <p:cNvSpPr txBox="1"/>
          <p:nvPr/>
        </p:nvSpPr>
        <p:spPr>
          <a:xfrm>
            <a:off x="4419600" y="1905000"/>
            <a:ext cx="46482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&gt; </a:t>
            </a:r>
            <a:r>
              <a:rPr lang="en-CA" sz="1400" dirty="0" err="1"/>
              <a:t>str_to_upper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str_to_sentence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str_to_title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73DE39-C957-A312-33E9-1E85482E85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62" y="304800"/>
            <a:ext cx="710738" cy="82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DE6CC-BE34-5439-D1E7-DB63C54AA787}"/>
              </a:ext>
            </a:extLst>
          </p:cNvPr>
          <p:cNvSpPr txBox="1"/>
          <p:nvPr/>
        </p:nvSpPr>
        <p:spPr>
          <a:xfrm>
            <a:off x="5410200" y="1524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Changing case</a:t>
            </a:r>
          </a:p>
        </p:txBody>
      </p:sp>
    </p:spTree>
    <p:extLst>
      <p:ext uri="{BB962C8B-B14F-4D97-AF65-F5344CB8AC3E}">
        <p14:creationId xmlns:p14="http://schemas.microsoft.com/office/powerpoint/2010/main" val="37830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1F5F-61D7-BB8F-923F-AC7FC348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glue: Interpolating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41C69-5553-F824-ECD4-AEA1414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C737F54E-AB7D-694A-4347-ECBE22290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45"/>
            <a:ext cx="620328" cy="71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F34BA-631F-DF5E-536C-35F916A1A4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common problem: Interpolating the </a:t>
            </a:r>
            <a:r>
              <a:rPr lang="en-CA" dirty="0">
                <a:solidFill>
                  <a:srgbClr val="0070C0"/>
                </a:solidFill>
              </a:rPr>
              <a:t>values</a:t>
            </a:r>
            <a:r>
              <a:rPr lang="en-CA" dirty="0"/>
              <a:t> of variables into a text </a:t>
            </a:r>
            <a:r>
              <a:rPr lang="en-CA" dirty="0">
                <a:solidFill>
                  <a:srgbClr val="0070C0"/>
                </a:solidFill>
              </a:rPr>
              <a:t>string.</a:t>
            </a:r>
          </a:p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glue</a:t>
            </a:r>
            <a:r>
              <a:rPr lang="en-CA" dirty="0"/>
              <a:t> does this by embedding R expressions in {curly braces} which are evaluated and inserted into the argument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C2551-836F-01BC-B15D-1A8233D1A52B}"/>
              </a:ext>
            </a:extLst>
          </p:cNvPr>
          <p:cNvSpPr txBox="1"/>
          <p:nvPr/>
        </p:nvSpPr>
        <p:spPr>
          <a:xfrm>
            <a:off x="457200" y="230487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library(glue)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name &lt;- “Michael“; food &lt;- “pizza”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glue('My name is {name}. I like {food}.')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My name is Michael. I like pizza.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1384A-2D1F-7B7F-9F69-494770D26AE1}"/>
              </a:ext>
            </a:extLst>
          </p:cNvPr>
          <p:cNvSpPr txBox="1"/>
          <p:nvPr/>
        </p:nvSpPr>
        <p:spPr>
          <a:xfrm>
            <a:off x="457200" y="4237672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head(mtcars,4) |&gt; </a:t>
            </a:r>
          </a:p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glue_data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rownames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(.)} has {hp} hp &amp; 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cyl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 cylinders")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Wag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Datsun 710 has 93 hp &amp; 4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Hornet 4 Drive has 110 hp &amp; 6 cylinders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B04B8-88A7-FCE6-0D26-CF46889A1059}"/>
              </a:ext>
            </a:extLst>
          </p:cNvPr>
          <p:cNvSpPr txBox="1"/>
          <p:nvPr/>
        </p:nvSpPr>
        <p:spPr>
          <a:xfrm>
            <a:off x="457200" y="3667541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glue_data</a:t>
            </a:r>
            <a:r>
              <a:rPr lang="en-CA" dirty="0"/>
              <a:t>() is useful with pipes and data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AE460-043C-909B-13AE-FF6824585471}"/>
              </a:ext>
            </a:extLst>
          </p:cNvPr>
          <p:cNvSpPr txBox="1"/>
          <p:nvPr/>
        </p:nvSpPr>
        <p:spPr>
          <a:xfrm>
            <a:off x="457200" y="63563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paste() is the base-R version. glue() is much more powerful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F4E018-BE9A-9AB3-37C4-2777FA093A2F}"/>
              </a:ext>
            </a:extLst>
          </p:cNvPr>
          <p:cNvGrpSpPr/>
          <p:nvPr/>
        </p:nvGrpSpPr>
        <p:grpSpPr>
          <a:xfrm>
            <a:off x="4572000" y="1961744"/>
            <a:ext cx="4038600" cy="1512678"/>
            <a:chOff x="4572000" y="1961744"/>
            <a:chExt cx="4038600" cy="1512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C1C624-28FE-256B-BCF7-28041B772709}"/>
                </a:ext>
              </a:extLst>
            </p:cNvPr>
            <p:cNvSpPr txBox="1"/>
            <p:nvPr/>
          </p:nvSpPr>
          <p:spPr>
            <a:xfrm>
              <a:off x="4572000" y="2304871"/>
              <a:ext cx="4038600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food &lt;- c("pizza", "burgers")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glue('My name is {name}. I like {food}.')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pizza.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burgers.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53C031-5F75-E412-BF98-1AF0B4DE21D4}"/>
                </a:ext>
              </a:extLst>
            </p:cNvPr>
            <p:cNvSpPr txBox="1"/>
            <p:nvPr/>
          </p:nvSpPr>
          <p:spPr>
            <a:xfrm>
              <a:off x="4572000" y="1961744"/>
              <a:ext cx="342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glue is vectorized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, useful for analysis (e.g., ANOVA)</a:t>
            </a:r>
          </a:p>
          <a:p>
            <a:r>
              <a:rPr lang="en-US" dirty="0"/>
              <a:t>In graphics, we often want to </a:t>
            </a:r>
            <a:r>
              <a:rPr lang="en-US" dirty="0">
                <a:solidFill>
                  <a:srgbClr val="0070C0"/>
                </a:solidFill>
              </a:rPr>
              <a:t>recode</a:t>
            </a:r>
            <a:r>
              <a:rPr lang="en-US" dirty="0"/>
              <a:t> levels or </a:t>
            </a:r>
            <a:r>
              <a:rPr lang="en-US" dirty="0">
                <a:solidFill>
                  <a:srgbClr val="0070C0"/>
                </a:solidFill>
              </a:rPr>
              <a:t>reorder</a:t>
            </a:r>
            <a:r>
              <a:rPr lang="en-US" dirty="0"/>
              <a:t>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B3D91-9EB0-0136-8C7D-E6028AF0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537B6-0D82-9AF4-E118-1B22AE869E74}"/>
              </a:ext>
            </a:extLst>
          </p:cNvPr>
          <p:cNvSpPr txBox="1"/>
          <p:nvPr/>
        </p:nvSpPr>
        <p:spPr>
          <a:xfrm>
            <a:off x="457200" y="228600"/>
            <a:ext cx="487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&gt; str(survey)</a:t>
            </a:r>
          </a:p>
          <a:p>
            <a:r>
              <a:rPr lang="en-CA" sz="1400" dirty="0"/>
              <a:t>'</a:t>
            </a:r>
            <a:r>
              <a:rPr lang="en-CA" sz="1400" dirty="0" err="1"/>
              <a:t>data.frame</a:t>
            </a:r>
            <a:r>
              <a:rPr lang="en-CA" sz="1400" dirty="0"/>
              <a:t>':	200 obs. of  3 variables:</a:t>
            </a:r>
          </a:p>
          <a:p>
            <a:r>
              <a:rPr lang="en-CA" sz="1400" dirty="0"/>
              <a:t> $ marital: Factor w/ 5 levels "</a:t>
            </a:r>
            <a:r>
              <a:rPr lang="en-CA" sz="1400" dirty="0" err="1"/>
              <a:t>divorced","married</a:t>
            </a:r>
            <a:r>
              <a:rPr lang="en-CA" sz="1400" dirty="0"/>
              <a:t>",..: 2 4 2 2 2 ...</a:t>
            </a:r>
          </a:p>
          <a:p>
            <a:r>
              <a:rPr lang="en-CA" sz="1400" dirty="0"/>
              <a:t> $ party  : Factor w/ 4 levels "</a:t>
            </a:r>
            <a:r>
              <a:rPr lang="en-CA" sz="1400" dirty="0" err="1"/>
              <a:t>Green","Lib</a:t>
            </a:r>
            <a:r>
              <a:rPr lang="en-CA" sz="1400" dirty="0"/>
              <a:t>",..: 3 4 2 2 4 ...</a:t>
            </a:r>
          </a:p>
          <a:p>
            <a:r>
              <a:rPr lang="en-CA" sz="1400" dirty="0"/>
              <a:t> $ age    : num  33.5 24 31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FC0F5-A6D8-7A8B-442A-FF83633492B8}"/>
              </a:ext>
            </a:extLst>
          </p:cNvPr>
          <p:cNvSpPr txBox="1"/>
          <p:nvPr/>
        </p:nvSpPr>
        <p:spPr>
          <a:xfrm>
            <a:off x="457200" y="16764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default: Alpha order</a:t>
            </a:r>
          </a:p>
          <a:p>
            <a:r>
              <a:rPr lang="en-CA" sz="1600" dirty="0" err="1"/>
              <a:t>ggplot</a:t>
            </a:r>
            <a:r>
              <a:rPr lang="en-CA" sz="1600" dirty="0"/>
              <a:t>(survey, </a:t>
            </a:r>
            <a:r>
              <a:rPr lang="en-CA" sz="1600" dirty="0" err="1"/>
              <a:t>aes</a:t>
            </a:r>
            <a:r>
              <a:rPr lang="en-CA" sz="1600" dirty="0"/>
              <a:t>(x= party, </a:t>
            </a:r>
            <a:r>
              <a:rPr lang="en-CA" sz="1600" dirty="0">
                <a:highlight>
                  <a:srgbClr val="FFFF00"/>
                </a:highlight>
              </a:rPr>
              <a:t>fill = party</a:t>
            </a:r>
            <a:r>
              <a:rPr lang="en-CA" sz="1600" dirty="0"/>
              <a:t>)) +    </a:t>
            </a:r>
          </a:p>
          <a:p>
            <a:r>
              <a:rPr lang="en-CA" sz="1600" dirty="0"/>
              <a:t>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D502E-9954-6D7B-63A0-8365BB42C227}"/>
              </a:ext>
            </a:extLst>
          </p:cNvPr>
          <p:cNvSpPr txBox="1"/>
          <p:nvPr/>
        </p:nvSpPr>
        <p:spPr>
          <a:xfrm>
            <a:off x="533400" y="3124200"/>
            <a:ext cx="4038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frequency</a:t>
            </a:r>
          </a:p>
          <a:p>
            <a:r>
              <a:rPr lang="en-CA" sz="1600" dirty="0"/>
              <a:t>survey |&gt;  mutate(party=</a:t>
            </a:r>
            <a:r>
              <a:rPr lang="en-CA" sz="1600" dirty="0" err="1">
                <a:highlight>
                  <a:srgbClr val="FFFF00"/>
                </a:highlight>
              </a:rPr>
              <a:t>fct_infreq</a:t>
            </a:r>
            <a:r>
              <a:rPr lang="en-CA" sz="1600" dirty="0"/>
              <a:t>(party)) |&gt;  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  </a:t>
            </a:r>
          </a:p>
          <a:p>
            <a:r>
              <a:rPr lang="en-CA" sz="1600" dirty="0"/>
              <a:t> 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0F4E1-1039-3184-BE8A-D87E597F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346" y="1356000"/>
            <a:ext cx="3559522" cy="169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A9CB25-F79F-5A77-F6CE-865ED9A3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3559522" cy="169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C8C2FF-0EFE-457B-60CD-2198C14C3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66" y="4973068"/>
            <a:ext cx="3559522" cy="169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0134C-9647-5389-F5F3-C156F38C46E6}"/>
              </a:ext>
            </a:extLst>
          </p:cNvPr>
          <p:cNvSpPr txBox="1"/>
          <p:nvPr/>
        </p:nvSpPr>
        <p:spPr>
          <a:xfrm>
            <a:off x="609600" y="4855951"/>
            <a:ext cx="4270746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right - left</a:t>
            </a:r>
          </a:p>
          <a:p>
            <a:r>
              <a:rPr lang="en-CA" sz="1600" dirty="0"/>
              <a:t>survey |&gt; </a:t>
            </a:r>
          </a:p>
          <a:p>
            <a:r>
              <a:rPr lang="en-CA" sz="1600" dirty="0"/>
              <a:t>   mutate(party = </a:t>
            </a:r>
            <a:r>
              <a:rPr lang="en-CA" sz="1600" dirty="0" err="1">
                <a:highlight>
                  <a:srgbClr val="FFFF00"/>
                </a:highlight>
              </a:rPr>
              <a:t>fct_relevel</a:t>
            </a:r>
            <a:r>
              <a:rPr lang="en-CA" sz="1600" dirty="0"/>
              <a:t>(party, </a:t>
            </a:r>
          </a:p>
          <a:p>
            <a:r>
              <a:rPr lang="en-CA" sz="1600" dirty="0"/>
              <a:t>                                                  c("PC", "Lib", </a:t>
            </a:r>
          </a:p>
          <a:p>
            <a:r>
              <a:rPr lang="en-CA" sz="1600" dirty="0"/>
              <a:t>                                                 "NDP", "Green"))) |&gt;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</a:t>
            </a:r>
          </a:p>
          <a:p>
            <a:r>
              <a:rPr lang="en-CA" sz="1600" dirty="0"/>
              <a:t>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408D3F4-0046-C302-9780-8CB3A74A54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34" y="22860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2286000"/>
              <a:ext cx="1324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pivot_longer</a:t>
              </a:r>
              <a:r>
                <a:rPr lang="en-US" sz="1400" dirty="0"/>
                <a:t>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0423" y="3275111"/>
              <a:ext cx="117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err="1">
                  <a:solidFill>
                    <a:prstClr val="black"/>
                  </a:solidFill>
                </a:rPr>
                <a:t>pivot_wider</a:t>
              </a:r>
              <a:r>
                <a:rPr lang="en-US" sz="1400" dirty="0">
                  <a:solidFill>
                    <a:prstClr val="black"/>
                  </a:solidFill>
                </a:rPr>
                <a:t>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gather(): 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spread(): 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pivot_wider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18D959-F022-183D-C722-2EF468003F62}"/>
              </a:ext>
            </a:extLst>
          </p:cNvPr>
          <p:cNvCxnSpPr>
            <a:cxnSpLocks/>
          </p:cNvCxnSpPr>
          <p:nvPr/>
        </p:nvCxnSpPr>
        <p:spPr>
          <a:xfrm flipH="1">
            <a:off x="225709" y="4267200"/>
            <a:ext cx="8692581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6BBC1-712D-B242-D90F-2A455E80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9390AAC-EA18-7692-ED1F-CE813F6EC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" y="240219"/>
            <a:ext cx="3848100" cy="650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13614-8871-DDDE-6A13-41CD8C807E90}"/>
              </a:ext>
            </a:extLst>
          </p:cNvPr>
          <p:cNvSpPr txBox="1"/>
          <p:nvPr/>
        </p:nvSpPr>
        <p:spPr>
          <a:xfrm>
            <a:off x="4876800" y="1238071"/>
            <a:ext cx="34290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000" dirty="0" err="1"/>
              <a:t>pivot_longer</a:t>
            </a:r>
            <a:r>
              <a:rPr lang="en-CA" sz="2000" dirty="0"/>
              <a:t>(wide,</a:t>
            </a:r>
          </a:p>
          <a:p>
            <a:r>
              <a:rPr lang="en-CA" sz="2000" dirty="0"/>
              <a:t>    cols = x:z,</a:t>
            </a:r>
          </a:p>
          <a:p>
            <a:r>
              <a:rPr lang="en-CA" sz="2000" dirty="0"/>
              <a:t>    </a:t>
            </a:r>
            <a:r>
              <a:rPr lang="en-CA" sz="2000" dirty="0" err="1"/>
              <a:t>names_to</a:t>
            </a:r>
            <a:r>
              <a:rPr lang="en-CA" sz="2000" dirty="0"/>
              <a:t> = “key”,</a:t>
            </a:r>
          </a:p>
          <a:p>
            <a:r>
              <a:rPr lang="en-CA" sz="2000" dirty="0"/>
              <a:t>    </a:t>
            </a:r>
            <a:r>
              <a:rPr lang="en-CA" sz="2000" dirty="0" err="1"/>
              <a:t>values_to</a:t>
            </a:r>
            <a:r>
              <a:rPr lang="en-CA" sz="2000" dirty="0"/>
              <a:t> = “</a:t>
            </a:r>
            <a:r>
              <a:rPr lang="en-CA" sz="2000" dirty="0" err="1"/>
              <a:t>val</a:t>
            </a:r>
            <a:r>
              <a:rPr lang="en-CA" sz="2000" dirty="0"/>
              <a:t>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80A4C-9B6B-C589-6DF8-D4328FDE8663}"/>
              </a:ext>
            </a:extLst>
          </p:cNvPr>
          <p:cNvSpPr txBox="1"/>
          <p:nvPr/>
        </p:nvSpPr>
        <p:spPr>
          <a:xfrm>
            <a:off x="4876800" y="3420070"/>
            <a:ext cx="3429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000" dirty="0" err="1"/>
              <a:t>pivot_wider</a:t>
            </a:r>
            <a:r>
              <a:rPr lang="en-CA" sz="2000" dirty="0"/>
              <a:t>(long,</a:t>
            </a:r>
          </a:p>
          <a:p>
            <a:r>
              <a:rPr lang="en-CA" sz="2000" dirty="0"/>
              <a:t>    </a:t>
            </a:r>
            <a:r>
              <a:rPr lang="en-CA" sz="2000" dirty="0" err="1"/>
              <a:t>names_from</a:t>
            </a:r>
            <a:r>
              <a:rPr lang="en-CA" sz="2000" dirty="0"/>
              <a:t> = key,</a:t>
            </a:r>
          </a:p>
          <a:p>
            <a:r>
              <a:rPr lang="en-CA" sz="2000" dirty="0"/>
              <a:t>    </a:t>
            </a:r>
            <a:r>
              <a:rPr lang="en-CA" sz="2000" dirty="0" err="1"/>
              <a:t>values_from</a:t>
            </a:r>
            <a:r>
              <a:rPr lang="en-CA" sz="2000" dirty="0"/>
              <a:t> = </a:t>
            </a:r>
            <a:r>
              <a:rPr lang="en-CA" sz="2000" dirty="0" err="1"/>
              <a:t>val</a:t>
            </a:r>
            <a:r>
              <a:rPr lang="en-CA" sz="20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A2FC0-AB0F-D38E-60F0-E3580A66772F}"/>
              </a:ext>
            </a:extLst>
          </p:cNvPr>
          <p:cNvSpPr txBox="1"/>
          <p:nvPr/>
        </p:nvSpPr>
        <p:spPr>
          <a:xfrm>
            <a:off x="4876800" y="6858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Wide </a:t>
            </a:r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CA" sz="2400" dirty="0">
                <a:sym typeface="Symbol" panose="05050102010706020507" pitchFamily="18" charset="2"/>
              </a:rPr>
              <a:t> Long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E45DB-9320-A1C3-7AE3-74CB6E8BD80C}"/>
              </a:ext>
            </a:extLst>
          </p:cNvPr>
          <p:cNvSpPr txBox="1"/>
          <p:nvPr/>
        </p:nvSpPr>
        <p:spPr>
          <a:xfrm>
            <a:off x="4876800" y="28149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Long </a:t>
            </a:r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CA" sz="2400" dirty="0">
                <a:sym typeface="Symbol" panose="05050102010706020507" pitchFamily="18" charset="2"/>
              </a:rPr>
              <a:t> Wide</a:t>
            </a:r>
            <a:endParaRPr lang="en-CA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5467C6-7F24-75B1-C3F4-516D61B66B55}"/>
              </a:ext>
            </a:extLst>
          </p:cNvPr>
          <p:cNvSpPr txBox="1"/>
          <p:nvPr/>
        </p:nvSpPr>
        <p:spPr>
          <a:xfrm>
            <a:off x="4514851" y="5867400"/>
            <a:ext cx="432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https://www.garrickadenbuie.com/project/tidyexplain/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762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8D76A2B5-4C7A-AF4D-B43F-44F7B5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" y="3961800"/>
            <a:ext cx="8208000" cy="26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7D7B0-C6D9-6EB6-35C3-85B89291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Reshaping data: Long </a:t>
            </a:r>
            <a:r>
              <a:rPr lang="en-CA" dirty="0">
                <a:sym typeface="Symbol" panose="05050102010706020507" pitchFamily="18" charset="2"/>
              </a:rPr>
              <a:t> Wide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63CC-1BA2-41C3-72AB-A898F87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60AFC-B209-0CAE-A44F-4E2DAE86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527246"/>
            <a:ext cx="8208000" cy="24351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75A68-98B6-D25C-7697-7ACCD0C916F3}"/>
              </a:ext>
            </a:extLst>
          </p:cNvPr>
          <p:cNvSpPr/>
          <p:nvPr/>
        </p:nvSpPr>
        <p:spPr>
          <a:xfrm>
            <a:off x="1143000" y="1752600"/>
            <a:ext cx="914400" cy="8382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A66C09-B1CC-E893-2986-8218B62FA2C0}"/>
              </a:ext>
            </a:extLst>
          </p:cNvPr>
          <p:cNvSpPr/>
          <p:nvPr/>
        </p:nvSpPr>
        <p:spPr>
          <a:xfrm>
            <a:off x="1524000" y="4343400"/>
            <a:ext cx="914400" cy="3810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 </a:t>
            </a:r>
            <a:r>
              <a:rPr lang="en-US" dirty="0"/>
              <a:t>or </a:t>
            </a:r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A2D32B-1941-FB6C-2D8D-1638332F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31909"/>
            <a:ext cx="1866667" cy="52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</a:t>
            </a:r>
            <a:r>
              <a:rPr lang="en-US" dirty="0">
                <a:solidFill>
                  <a:srgbClr val="0070C0"/>
                </a:solidFill>
              </a:rPr>
              <a:t>functional</a:t>
            </a:r>
            <a:r>
              <a:rPr lang="en-US" dirty="0"/>
              <a:t>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And so on: h(g(f(x)))</a:t>
            </a:r>
          </a:p>
          <a:p>
            <a:pPr lvl="1"/>
            <a:r>
              <a:rPr lang="en-US" sz="1800" dirty="0"/>
              <a:t>E.g., calculate: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163669"/>
            <a:ext cx="6858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exp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(diff(log(x)))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724400"/>
            <a:ext cx="7010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return the exponential function of the result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log(x)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-2.216 -1.024 -0.462 -0.004 -0.664 -1.952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diff(log(x))                   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#calculate lagged diffs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 1.19  0.56  0.46 -0.66 -1.29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exp(diff(log(x)))              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convert back to original scale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dirty="0"/>
              <a:t>Pipes (|&gt;)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sz="2000" dirty="0"/>
              <a:t>passes object on left hand side as </a:t>
            </a:r>
            <a:r>
              <a:rPr lang="en-US" sz="2000" dirty="0">
                <a:solidFill>
                  <a:srgbClr val="FF0000"/>
                </a:solidFill>
              </a:rPr>
              <a:t>first </a:t>
            </a:r>
            <a:r>
              <a:rPr lang="en-US" sz="2000" dirty="0"/>
              <a:t>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f(y)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%&gt;% f(x,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x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 x |&gt; log() |&gt; diff() |&gt; exp()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89E5C-3753-B45B-B407-821CCAD91EDC}"/>
              </a:ext>
            </a:extLst>
          </p:cNvPr>
          <p:cNvSpPr txBox="1"/>
          <p:nvPr/>
        </p:nvSpPr>
        <p:spPr>
          <a:xfrm>
            <a:off x="609600" y="5867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pipes (</a:t>
            </a:r>
            <a:r>
              <a:rPr lang="en-CA" dirty="0">
                <a:solidFill>
                  <a:srgbClr val="0070C0"/>
                </a:solidFill>
              </a:rPr>
              <a:t>%&gt;%</a:t>
            </a:r>
            <a:r>
              <a:rPr lang="en-CA" dirty="0"/>
              <a:t>) originally in </a:t>
            </a:r>
            <a:r>
              <a:rPr lang="en-CA" dirty="0" err="1"/>
              <a:t>magrittr</a:t>
            </a:r>
            <a:r>
              <a:rPr lang="en-CA" dirty="0"/>
              <a:t> pkg; native pipe (</a:t>
            </a:r>
            <a:r>
              <a:rPr lang="en-CA" dirty="0">
                <a:solidFill>
                  <a:srgbClr val="0070C0"/>
                </a:solidFill>
              </a:rPr>
              <a:t>|&gt;)</a:t>
            </a:r>
            <a:r>
              <a:rPr lang="en-CA" dirty="0"/>
              <a:t> introduced in R 4.1</a:t>
            </a:r>
          </a:p>
          <a:p>
            <a:r>
              <a:rPr lang="en-CA" dirty="0"/>
              <a:t>Some things, like the “.” work only with </a:t>
            </a:r>
            <a:r>
              <a:rPr lang="en-CA" dirty="0">
                <a:solidFill>
                  <a:srgbClr val="0070C0"/>
                </a:solidFill>
              </a:rPr>
              <a:t>%&gt;%</a:t>
            </a:r>
          </a:p>
        </p:txBody>
      </p:sp>
      <p:pic>
        <p:nvPicPr>
          <p:cNvPr id="7" name="Picture 7" descr="Related image">
            <a:extLst>
              <a:ext uri="{FF2B5EF4-FFF2-40B4-BE49-F238E27FC236}">
                <a16:creationId xmlns:a16="http://schemas.microsoft.com/office/drawing/2014/main" id="{B7065EFD-7F2D-B8A5-FDBD-0F483F19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|&gt;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|&gt; to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|&gt;     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|&gt;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ordered</a:t>
            </a:r>
            <a:r>
              <a:rPr lang="en-US" sz="1600" dirty="0">
                <a:latin typeface="Arial Narrow" pitchFamily="34" charset="0"/>
              </a:rPr>
              <a:t>(income,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levels=unique</a:t>
            </a:r>
            <a:r>
              <a:rPr lang="en-US" sz="1600" dirty="0">
                <a:latin typeface="Arial Narrow" pitchFamily="34" charset="0"/>
              </a:rPr>
              <a:t>(income))) |&gt;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mutate() </a:t>
            </a:r>
            <a:r>
              <a:rPr lang="en-US" dirty="0"/>
              <a:t>calculates or transforms column variables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ordered(income) </a:t>
            </a:r>
            <a:r>
              <a:rPr lang="en-US" dirty="0"/>
              <a:t>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separate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798AA-C929-730C-F726-84651B6D0329}"/>
              </a:ext>
            </a:extLst>
          </p:cNvPr>
          <p:cNvSpPr txBox="1"/>
          <p:nvPr/>
        </p:nvSpPr>
        <p:spPr>
          <a:xfrm>
            <a:off x="5334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</a:t>
            </a:r>
            <a:r>
              <a:rPr lang="en-CA" dirty="0" err="1">
                <a:solidFill>
                  <a:srgbClr val="0070C0"/>
                </a:solidFill>
              </a:rPr>
              <a:t>tidyr</a:t>
            </a:r>
            <a:r>
              <a:rPr lang="en-CA" dirty="0">
                <a:solidFill>
                  <a:srgbClr val="0070C0"/>
                </a:solidFill>
              </a:rPr>
              <a:t>::separate() </a:t>
            </a:r>
            <a:r>
              <a:rPr lang="en-CA" dirty="0"/>
              <a:t>now </a:t>
            </a:r>
            <a:r>
              <a:rPr lang="en-CA" dirty="0" err="1"/>
              <a:t>superceded</a:t>
            </a:r>
            <a:r>
              <a:rPr lang="en-CA" dirty="0"/>
              <a:t> by </a:t>
            </a:r>
            <a:r>
              <a:rPr lang="en-CA" b="1" dirty="0" err="1">
                <a:solidFill>
                  <a:srgbClr val="0070C0"/>
                </a:solidFill>
              </a:rPr>
              <a:t>separate_wider</a:t>
            </a:r>
            <a:r>
              <a:rPr lang="en-CA" b="1" dirty="0">
                <a:solidFill>
                  <a:srgbClr val="0070C0"/>
                </a:solidFill>
              </a:rPr>
              <a:t>_{</a:t>
            </a:r>
            <a:r>
              <a:rPr lang="en-CA" b="1" dirty="0" err="1">
                <a:solidFill>
                  <a:srgbClr val="0070C0"/>
                </a:solidFill>
              </a:rPr>
              <a:t>delim</a:t>
            </a:r>
            <a:r>
              <a:rPr lang="en-CA" b="1" dirty="0">
                <a:solidFill>
                  <a:srgbClr val="0070C0"/>
                </a:solidFill>
              </a:rPr>
              <a:t>, position}()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282-1F7F-9C3D-5BA0-F1A1ED0C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dplyr</a:t>
            </a:r>
            <a:r>
              <a:rPr lang="en-CA" dirty="0"/>
              <a:t>: verbs for manipulating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6FED9-4180-F2B1-32CC-B5D0B0FF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848634-D8E5-3766-F5F1-88EB41235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603788"/>
              </p:ext>
            </p:extLst>
          </p:nvPr>
        </p:nvGraphicFramePr>
        <p:xfrm>
          <a:off x="457200" y="1447800"/>
          <a:ext cx="6118698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698">
                  <a:extLst>
                    <a:ext uri="{9D8B030D-6E8A-4147-A177-3AD203B41FA5}">
                      <a16:colId xmlns:a16="http://schemas.microsoft.com/office/drawing/2014/main" val="35933423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61394655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r>
                        <a:rPr lang="en-CA" sz="3600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What it does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61715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extract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2709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extract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912256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3523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make new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05511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 err="1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group_by</a:t>
                      </a:r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() |&gt;</a:t>
                      </a:r>
                    </a:p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   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calculate group summaries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166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DFB25CE-2D19-EE92-86B0-38FADBA3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44" y="2263413"/>
            <a:ext cx="2523809" cy="714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A11120-CDE7-184C-AB6B-12DA3DC5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44" y="3079502"/>
            <a:ext cx="2523809" cy="71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32A934-CD7B-792C-4402-5DB4EEA00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91" y="3841390"/>
            <a:ext cx="2523809" cy="714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C9ACE9-AFBF-FB4E-4480-A2087304B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44" y="4639170"/>
            <a:ext cx="2523809" cy="714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82B32-F269-DA6D-4528-C4BA07589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127" y="5429656"/>
            <a:ext cx="2523809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1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|&gt;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|&gt;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|&gt;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|&gt;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CA" dirty="0"/>
              <a:t>iris |&gt; </a:t>
            </a:r>
            <a:r>
              <a:rPr lang="en-CA" b="1" dirty="0" err="1"/>
              <a:t>group_by</a:t>
            </a:r>
            <a:r>
              <a:rPr lang="en-CA" dirty="0"/>
              <a:t>(Species) |&gt; </a:t>
            </a:r>
          </a:p>
          <a:p>
            <a:r>
              <a:rPr lang="en-CA" dirty="0"/>
              <a:t>            </a:t>
            </a:r>
            <a:r>
              <a:rPr lang="en-CA" dirty="0" err="1"/>
              <a:t>slice_max</a:t>
            </a:r>
            <a:r>
              <a:rPr lang="en-CA" dirty="0"/>
              <a:t>(</a:t>
            </a:r>
            <a:r>
              <a:rPr lang="en-CA" dirty="0" err="1"/>
              <a:t>Sepal.Width</a:t>
            </a:r>
            <a:r>
              <a:rPr lang="en-CA" dirty="0"/>
              <a:t>, n=2)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13EE9-7440-9903-A23E-0BC877D1C6B7}"/>
              </a:ext>
            </a:extLst>
          </p:cNvPr>
          <p:cNvSpPr txBox="1"/>
          <p:nvPr/>
        </p:nvSpPr>
        <p:spPr>
          <a:xfrm>
            <a:off x="5791200" y="541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</a:t>
            </a:r>
            <a:r>
              <a:rPr lang="en-CA" dirty="0" err="1"/>
              <a:t>group_by</a:t>
            </a:r>
            <a:r>
              <a:rPr lang="en-CA" dirty="0"/>
              <a:t>() does operations w/in each group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DDDCD-40D7-E941-CDBB-6667DBAE6093}"/>
              </a:ext>
            </a:extLst>
          </p:cNvPr>
          <p:cNvCxnSpPr/>
          <p:nvPr/>
        </p:nvCxnSpPr>
        <p:spPr>
          <a:xfrm flipV="1">
            <a:off x="5791200" y="4834592"/>
            <a:ext cx="152400" cy="6858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(avg=mean(mpg)) |&gt;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7432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sz="2000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C3C7B-E40D-E7E8-B8A7-D882E3D888A2}"/>
              </a:ext>
            </a:extLst>
          </p:cNvPr>
          <p:cNvSpPr txBox="1"/>
          <p:nvPr/>
        </p:nvSpPr>
        <p:spPr>
          <a:xfrm>
            <a:off x="609600" y="5029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 = Latitude, y= 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geom_violin</a:t>
            </a:r>
            <a:r>
              <a:rPr lang="en-CA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panels: month</a:t>
            </a:r>
          </a:p>
        </p:txBody>
      </p: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46947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|&gt;</a:t>
            </a:r>
          </a:p>
          <a:p>
            <a:r>
              <a:rPr lang="en-US" sz="1400" dirty="0"/>
              <a:t>     filter(abs(Lat) &lt; 60) |&gt;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cut(Lat, pretty(Lat, n=12))) |&gt;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79E9A-19F7-CA95-60F0-B14C35571C07}"/>
              </a:ext>
            </a:extLst>
          </p:cNvPr>
          <p:cNvSpPr txBox="1"/>
          <p:nvPr/>
        </p:nvSpPr>
        <p:spPr>
          <a:xfrm>
            <a:off x="5274552" y="5458476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restrict latitude to [-60, 60]</a:t>
            </a:r>
          </a:p>
          <a:p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bin Lat into ordered levels, using cut()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violin plot for each</a:t>
            </a:r>
            <a:endParaRPr lang="en-CA" sz="1600" dirty="0">
              <a:effectLst/>
            </a:endParaRP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B4FDAC-4210-2E22-C8F1-34D01ED2008E}"/>
              </a:ext>
            </a:extLst>
          </p:cNvPr>
          <p:cNvSpPr/>
          <p:nvPr/>
        </p:nvSpPr>
        <p:spPr>
          <a:xfrm>
            <a:off x="175913" y="3733800"/>
            <a:ext cx="281287" cy="190500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282077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abs(Lat) &lt; 60 )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3282077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|&gt; 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for </a:t>
            </a:r>
            <a:r>
              <a:rPr lang="en-US" dirty="0" err="1"/>
              <a:t>Jan:Dec</a:t>
            </a:r>
            <a:r>
              <a:rPr lang="en-US" dirty="0"/>
              <a:t> to long format, so solar is all in one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latitude to [-60, 60]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 Lat into ordered levels, using cut()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thing: 12 months </a:t>
            </a:r>
            <a:r>
              <a:rPr lang="en-US" dirty="0">
                <a:sym typeface="Symbol" panose="05050102010706020507" pitchFamily="18" charset="2"/>
              </a:rPr>
              <a:t> 3×4 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had to rotate the x-axis labels for </a:t>
            </a:r>
            <a:r>
              <a:rPr lang="en-US" dirty="0" err="1"/>
              <a:t>Lat_f</a:t>
            </a:r>
            <a:r>
              <a:rPr lang="en-US" dirty="0"/>
              <a:t> to avoid overplotting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1DFD5-63B1-8AE1-05CF-9ADBCFDD4E1C}"/>
              </a:ext>
            </a:extLst>
          </p:cNvPr>
          <p:cNvCxnSpPr/>
          <p:nvPr/>
        </p:nvCxnSpPr>
        <p:spPr>
          <a:xfrm>
            <a:off x="3124200" y="5638800"/>
            <a:ext cx="11430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behavior, shifting over the year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064603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s(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), </a:t>
            </a:r>
            <a:r>
              <a:rPr lang="en-US" sz="1600" dirty="0">
                <a:latin typeface="Arial Narrow" panose="020B0606020202030204" pitchFamily="34" charset="0"/>
              </a:rPr>
              <a:t>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32190"/>
            <a:ext cx="3886200" cy="301621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</a:t>
            </a:r>
            <a:r>
              <a:rPr lang="en-US" b="1" dirty="0">
                <a:solidFill>
                  <a:srgbClr val="0070C0"/>
                </a:solidFill>
              </a:rPr>
              <a:t>s(Lat)</a:t>
            </a:r>
            <a:r>
              <a:rPr lang="en-US" b="1" dirty="0"/>
              <a:t>. </a:t>
            </a:r>
            <a:r>
              <a:rPr lang="en-US" dirty="0"/>
              <a:t>Similar to loess in spirit, but this is a statistical model that can be tested.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259991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Effect plots </a:t>
            </a:r>
            <a:r>
              <a:rPr lang="en-US" dirty="0"/>
              <a:t>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these: </a:t>
            </a:r>
            <a:r>
              <a:rPr lang="en-US" dirty="0" err="1"/>
              <a:t>termplot</a:t>
            </a:r>
            <a:r>
              <a:rPr lang="en-US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471763"/>
            <a:chOff x="521656" y="4071257"/>
            <a:chExt cx="2433334" cy="24717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  <a:p>
              <a:r>
                <a:rPr lang="en-US" sz="1400" dirty="0"/>
                <a:t>s(Lat, 9): gam used 9 </a:t>
              </a:r>
              <a:r>
                <a:rPr lang="en-US" sz="1400" dirty="0" err="1"/>
                <a:t>df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</a:t>
              </a:r>
              <a:r>
                <a:rPr lang="en-US" sz="1400" dirty="0" err="1"/>
                <a:t>signif</a:t>
              </a:r>
              <a:r>
                <a:rPr lang="en-US" sz="1400" dirty="0"/>
                <a:t>. &amp;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6984-AD8F-D52A-5A98-50BCFD61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model&#10;&#10;AI-generated content may be incorrect.">
            <a:extLst>
              <a:ext uri="{FF2B5EF4-FFF2-40B4-BE49-F238E27FC236}">
                <a16:creationId xmlns:a16="http://schemas.microsoft.com/office/drawing/2014/main" id="{E93768AC-C40D-D1BE-FBB2-193CD62E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5" y="1290905"/>
            <a:ext cx="6609168" cy="368178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4B30DB-CE5C-865B-A91C-8E1303C9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13ACD-850E-041C-DC1C-5C9483E1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2B320-ADF4-4EA9-35B6-05966644C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DE05013-09E1-E6A8-2C7D-D88D265337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876800"/>
            <a:ext cx="715618" cy="822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A2A8C1-7980-56C6-978D-D5B915493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D5C46F-4698-D25A-A380-ED9E110DF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D1FB1E8-D4EE-F5D8-BA98-AF4A0D2EE1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1B739B3-8C19-BC29-A5C8-F3407B450CF4}"/>
              </a:ext>
            </a:extLst>
          </p:cNvPr>
          <p:cNvGrpSpPr/>
          <p:nvPr/>
        </p:nvGrpSpPr>
        <p:grpSpPr>
          <a:xfrm>
            <a:off x="1033696" y="5194068"/>
            <a:ext cx="5098549" cy="1312479"/>
            <a:chOff x="1257440" y="5194068"/>
            <a:chExt cx="5098549" cy="1312479"/>
          </a:xfrm>
        </p:grpSpPr>
        <p:pic>
          <p:nvPicPr>
            <p:cNvPr id="4" name="Picture 3" descr="A white and orange glue bottle&#10;&#10;Description automatically generated">
              <a:extLst>
                <a:ext uri="{FF2B5EF4-FFF2-40B4-BE49-F238E27FC236}">
                  <a16:creationId xmlns:a16="http://schemas.microsoft.com/office/drawing/2014/main" id="{0487F906-E65C-EBB0-1C13-D723CD27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082" y="5479295"/>
              <a:ext cx="745907" cy="86090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7CA0B-58E0-47A0-0FC2-7E475AB5E0DB}"/>
                </a:ext>
              </a:extLst>
            </p:cNvPr>
            <p:cNvGrpSpPr/>
            <p:nvPr/>
          </p:nvGrpSpPr>
          <p:grpSpPr>
            <a:xfrm>
              <a:off x="1257440" y="5194068"/>
              <a:ext cx="4321838" cy="1312479"/>
              <a:chOff x="1257440" y="5194068"/>
              <a:chExt cx="4321838" cy="1312479"/>
            </a:xfrm>
          </p:grpSpPr>
          <p:pic>
            <p:nvPicPr>
              <p:cNvPr id="17" name="Picture 16" descr="A couple of cats in a box&#10;&#10;AI-generated content may be incorrect.">
                <a:extLst>
                  <a:ext uri="{FF2B5EF4-FFF2-40B4-BE49-F238E27FC236}">
                    <a16:creationId xmlns:a16="http://schemas.microsoft.com/office/drawing/2014/main" id="{11E67870-C915-9F02-D073-DA9D0AF98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95" y="5276607"/>
                <a:ext cx="4247583" cy="1229940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7D532B83-0675-F7B9-58DE-84B60A8BB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3178" y="5496046"/>
                <a:ext cx="742275" cy="86678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887698-9B38-741F-B587-C9278E96B648}"/>
                  </a:ext>
                </a:extLst>
              </p:cNvPr>
              <p:cNvSpPr txBox="1"/>
              <p:nvPr/>
            </p:nvSpPr>
            <p:spPr>
              <a:xfrm>
                <a:off x="1257440" y="5194068"/>
                <a:ext cx="868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>
                    <a:solidFill>
                      <a:srgbClr val="002060"/>
                    </a:solidFill>
                  </a:rPr>
                  <a:t>dates</a:t>
                </a:r>
              </a:p>
            </p:txBody>
          </p:sp>
        </p:grpSp>
      </p:grpSp>
      <p:pic>
        <p:nvPicPr>
          <p:cNvPr id="5" name="Picture 4" descr="A paper with a feather and a pen&#10;&#10;AI-generated content may be incorrect.">
            <a:extLst>
              <a:ext uri="{FF2B5EF4-FFF2-40B4-BE49-F238E27FC236}">
                <a16:creationId xmlns:a16="http://schemas.microsoft.com/office/drawing/2014/main" id="{CF6631F7-160C-0D92-B42B-3BFD49525A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715000"/>
            <a:ext cx="71251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broom</a:t>
            </a:r>
            <a:r>
              <a:rPr lang="en-US" sz="2400" dirty="0"/>
              <a:t> package turns model objects into tidy data frames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3F8A9-BBBE-F603-3F30-80218B9E937E}"/>
              </a:ext>
            </a:extLst>
          </p:cNvPr>
          <p:cNvCxnSpPr/>
          <p:nvPr/>
        </p:nvCxnSpPr>
        <p:spPr>
          <a:xfrm flipH="1">
            <a:off x="5562600" y="34290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0DEA6-0AED-944A-8586-7230F7B7A4AF}"/>
              </a:ext>
            </a:extLst>
          </p:cNvPr>
          <p:cNvCxnSpPr>
            <a:cxnSpLocks/>
          </p:cNvCxnSpPr>
          <p:nvPr/>
        </p:nvCxnSpPr>
        <p:spPr>
          <a:xfrm flipH="1">
            <a:off x="6096000" y="6317224"/>
            <a:ext cx="6096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5B6A4-5B6A-C20E-8D68-393EBFAC3C89}"/>
              </a:ext>
            </a:extLst>
          </p:cNvPr>
          <p:cNvCxnSpPr/>
          <p:nvPr/>
        </p:nvCxnSpPr>
        <p:spPr>
          <a:xfrm flipH="1">
            <a:off x="6174658" y="48006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|&gt;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|&gt;  </a:t>
            </a:r>
            <a:r>
              <a:rPr lang="en-US" dirty="0" err="1"/>
              <a:t>group_by</a:t>
            </a:r>
            <a:r>
              <a:rPr lang="en-US" dirty="0"/>
              <a:t>(Species) |&gt; nest()   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|&gt;  nest(-Species)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68155-2E34-BCA8-1EC8-CFA8DDFFD177}"/>
              </a:ext>
            </a:extLst>
          </p:cNvPr>
          <p:cNvSpPr txBox="1"/>
          <p:nvPr/>
        </p:nvSpPr>
        <p:spPr>
          <a:xfrm>
            <a:off x="5486400" y="2362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0070C0"/>
                </a:solidFill>
              </a:rPr>
              <a:t>setosa</a:t>
            </a:r>
            <a:endParaRPr lang="en-CA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2229-5400-45C5-8549-66B8909BA0D0}"/>
              </a:ext>
            </a:extLst>
          </p:cNvPr>
          <p:cNvSpPr txBox="1"/>
          <p:nvPr/>
        </p:nvSpPr>
        <p:spPr>
          <a:xfrm>
            <a:off x="5510981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648E30"/>
                </a:solidFill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</a:t>
            </a:r>
            <a:r>
              <a:rPr lang="en-US" dirty="0">
                <a:solidFill>
                  <a:srgbClr val="0070C0"/>
                </a:solidFill>
              </a:rPr>
              <a:t>separate</a:t>
            </a:r>
            <a:r>
              <a:rPr lang="en-US" dirty="0"/>
              <a:t>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</a:rPr>
              <a:t>nest by continent</a:t>
            </a:r>
            <a:r>
              <a:rPr lang="en-US" dirty="0"/>
              <a:t>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|&gt;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highlight>
                    <a:srgbClr val="FFFF0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highlight>
                    <a:srgbClr val="FFFF0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highlight>
                    <a:srgbClr val="FFFF0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highlight>
                    <a:srgbClr val="FFFF0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rush Script MT" panose="03060802040406070304" pitchFamily="66" charset="0"/>
              </a:rPr>
              <a:t>Topics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%&gt;%, now: |&gt;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Writing &amp;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4878566"/>
            <a:ext cx="499426" cy="576000"/>
          </a:xfrm>
          <a:prstGeom prst="rect">
            <a:avLst/>
          </a:prstGeom>
        </p:spPr>
      </p:pic>
      <p:pic>
        <p:nvPicPr>
          <p:cNvPr id="11" name="Picture 10" descr="A logo with a ball of yarn and needles&#10;&#10;Description automatically generated">
            <a:extLst>
              <a:ext uri="{FF2B5EF4-FFF2-40B4-BE49-F238E27FC236}">
                <a16:creationId xmlns:a16="http://schemas.microsoft.com/office/drawing/2014/main" id="{D3896C90-5E34-8F65-357E-B95518C18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5334000"/>
            <a:ext cx="558623" cy="64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5C92566-C452-EF42-A9D4-5041A6FB9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362956"/>
            <a:ext cx="563478" cy="6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A8780-9245-CF8C-C751-2D43606B4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1" y="3962400"/>
            <a:ext cx="559017" cy="648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A072EC-7CE9-244F-7788-DEF0299EA0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2" y="1035050"/>
            <a:ext cx="559636" cy="648000"/>
          </a:xfrm>
          <a:prstGeom prst="rect">
            <a:avLst/>
          </a:prstGeom>
        </p:spPr>
      </p:pic>
      <p:pic>
        <p:nvPicPr>
          <p:cNvPr id="8" name="Picture 7" descr="A paper with a feather and a pen&#10;&#10;AI-generated content may be incorrect.">
            <a:extLst>
              <a:ext uri="{FF2B5EF4-FFF2-40B4-BE49-F238E27FC236}">
                <a16:creationId xmlns:a16="http://schemas.microsoft.com/office/drawing/2014/main" id="{37EC03F7-896A-FB6D-BA71-FAC7D424357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56" y="5362956"/>
            <a:ext cx="55418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|&gt;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|&gt;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|&gt;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unnest(glanced)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|&gt;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reorder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|&gt;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|&gt;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|&gt;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|&gt;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statistic</a:t>
            </a:r>
            <a:r>
              <a:rPr lang="en-US" sz="1400" dirty="0">
                <a:latin typeface="Arial Narrow" panose="020B0606020202030204" pitchFamily="34" charset="0"/>
              </a:rPr>
              <a:t>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|&gt;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|&gt; unnest(augmented) |&gt;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</a:t>
            </a:r>
            <a:r>
              <a:rPr lang="en-US" dirty="0">
                <a:highlight>
                  <a:srgbClr val="FFFF00"/>
                </a:highlight>
              </a:rPr>
              <a:t>.fitted</a:t>
            </a:r>
            <a:r>
              <a:rPr lang="en-US" dirty="0"/>
              <a:t>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how you can  produce beautiful tables in R</a:t>
            </a:r>
          </a:p>
          <a:p>
            <a:r>
              <a:rPr lang="en-US" sz="2000" dirty="0"/>
              <a:t>There are many packages for this: See the </a:t>
            </a:r>
            <a:r>
              <a:rPr lang="en-US" sz="2000" dirty="0">
                <a:hlinkClick r:id="rId2"/>
              </a:rPr>
              <a:t>CRAN Task View on Reproducible Research</a:t>
            </a:r>
            <a:endParaRPr lang="en-US" sz="2000" dirty="0"/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>
                <a:hlinkClick r:id="rId3"/>
              </a:rPr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>
                <a:hlinkClick r:id="rId4"/>
              </a:rPr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>
                <a:hlinkClick r:id="rId5"/>
              </a:rPr>
              <a:t>stargazer</a:t>
            </a:r>
            <a:r>
              <a:rPr lang="en-US" sz="2000" dirty="0"/>
              <a:t>: Well-formatted model summary tables, side-by-side</a:t>
            </a:r>
          </a:p>
          <a:p>
            <a:pPr lvl="1"/>
            <a:r>
              <a:rPr lang="en-US" sz="2000" dirty="0" err="1">
                <a:hlinkClick r:id="rId6"/>
              </a:rPr>
              <a:t>apaStyle</a:t>
            </a:r>
            <a:r>
              <a:rPr lang="en-US" sz="2000" dirty="0"/>
              <a:t>: Generate APA Tables for MS Word</a:t>
            </a:r>
          </a:p>
          <a:p>
            <a:pPr lvl="1"/>
            <a:r>
              <a:rPr lang="en-US" sz="2000" dirty="0" err="1">
                <a:hlinkClick r:id="rId7"/>
              </a:rPr>
              <a:t>tinytable</a:t>
            </a:r>
            <a:r>
              <a:rPr lang="en-US" sz="2000" dirty="0"/>
              <a:t>: Simple yet powerful tables for </a:t>
            </a:r>
            <a:r>
              <a:rPr lang="en-CA" sz="1600" dirty="0"/>
              <a:t>HTML, LaTeX, Word, Markdown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vignette(“xtableGallery.pdf”)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|&gt;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124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|&gt; </a:t>
            </a:r>
            <a:r>
              <a:rPr lang="en-CA" dirty="0" err="1"/>
              <a:t>gt</a:t>
            </a:r>
            <a:r>
              <a:rPr lang="en-CA" dirty="0"/>
              <a:t>() |&gt;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|&gt;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|&gt;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0F4EE-8E8E-4722-2013-275A2575A6C7}"/>
              </a:ext>
            </a:extLst>
          </p:cNvPr>
          <p:cNvSpPr txBox="1"/>
          <p:nvPr/>
        </p:nvSpPr>
        <p:spPr>
          <a:xfrm>
            <a:off x="609600" y="635635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4"/>
              </a:rPr>
              <a:t>https://gt.rstudio.com/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FA440-A1EA-EDA4-F91B-C86C5605CE7A}"/>
              </a:ext>
            </a:extLst>
          </p:cNvPr>
          <p:cNvSpPr txBox="1"/>
          <p:nvPr/>
        </p:nvSpPr>
        <p:spPr>
          <a:xfrm>
            <a:off x="914401" y="5791200"/>
            <a:ext cx="7803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New ideas, ways of thinking &amp; working are on the table!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</a:t>
            </a:r>
            <a:r>
              <a:rPr lang="en-US" sz="1600" dirty="0">
                <a:highlight>
                  <a:srgbClr val="C6DBEF"/>
                </a:highlight>
              </a:rPr>
              <a:t>#c6dbef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</a:t>
            </a:r>
            <a:r>
              <a:rPr lang="en-US" sz="1600" dirty="0">
                <a:highlight>
                  <a:srgbClr val="EDF8FB"/>
                </a:highlight>
              </a:rPr>
              <a:t>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970-0622-91BA-2B85-512E990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tinytable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5E29D-A232-3FA3-1478-941F8198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 descr="A drawing of a table&#10;&#10;Description automatically generated">
            <a:extLst>
              <a:ext uri="{FF2B5EF4-FFF2-40B4-BE49-F238E27FC236}">
                <a16:creationId xmlns:a16="http://schemas.microsoft.com/office/drawing/2014/main" id="{B2285D89-5D03-EF70-5CF6-4204EFC2D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038600" cy="2269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62C66-497C-E963-A0B2-E0FC3E241B40}"/>
              </a:ext>
            </a:extLst>
          </p:cNvPr>
          <p:cNvSpPr txBox="1"/>
          <p:nvPr/>
        </p:nvSpPr>
        <p:spPr>
          <a:xfrm>
            <a:off x="457200" y="11430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tinytable</a:t>
            </a:r>
            <a:r>
              <a:rPr lang="en-CA" dirty="0"/>
              <a:t> is a lightweight but full-featured table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simple interface,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output for all formats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D2C07-1A05-65A3-2B6A-DE7B194E39EB}"/>
              </a:ext>
            </a:extLst>
          </p:cNvPr>
          <p:cNvSpPr txBox="1"/>
          <p:nvPr/>
        </p:nvSpPr>
        <p:spPr>
          <a:xfrm>
            <a:off x="609600" y="3810000"/>
            <a:ext cx="36576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tinytable</a:t>
            </a:r>
            <a:r>
              <a:rPr lang="en-CA" dirty="0"/>
              <a:t>)</a:t>
            </a:r>
          </a:p>
          <a:p>
            <a:r>
              <a:rPr lang="en-CA" dirty="0"/>
              <a:t>x &lt;- </a:t>
            </a:r>
            <a:r>
              <a:rPr lang="en-CA" dirty="0" err="1"/>
              <a:t>mtcars</a:t>
            </a:r>
            <a:r>
              <a:rPr lang="en-CA" dirty="0"/>
              <a:t>[1:5, 1:5]</a:t>
            </a:r>
          </a:p>
          <a:p>
            <a:r>
              <a:rPr lang="en-CA" dirty="0" err="1"/>
              <a:t>tt</a:t>
            </a:r>
            <a:r>
              <a:rPr lang="en-CA" dirty="0"/>
              <a:t>(x)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BB33739-414C-E5F9-7FD5-9CF207DC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744636"/>
            <a:ext cx="3224567" cy="2329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9B6A8-CBBE-69F0-2EFD-A849E66F3E50}"/>
              </a:ext>
            </a:extLst>
          </p:cNvPr>
          <p:cNvSpPr txBox="1"/>
          <p:nvPr/>
        </p:nvSpPr>
        <p:spPr>
          <a:xfrm>
            <a:off x="685800" y="64770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4"/>
              </a:rPr>
              <a:t>https://vincentarelbundock.github.io/tinytable/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870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D8D-40F3-ABA2-D4C8-7EF288BC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err="1">
                <a:latin typeface="Lucida Console" panose="020B0609040504020204" pitchFamily="49" charset="0"/>
              </a:rPr>
              <a:t>tinytable</a:t>
            </a:r>
            <a:endParaRPr lang="en-CA" sz="40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4F0D7-0348-F3FB-355F-79256095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64F3C-1368-D130-F35C-A1BD2FFA5A94}"/>
              </a:ext>
            </a:extLst>
          </p:cNvPr>
          <p:cNvSpPr txBox="1"/>
          <p:nvPr/>
        </p:nvSpPr>
        <p:spPr>
          <a:xfrm>
            <a:off x="457200" y="164687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 |&gt; </a:t>
            </a:r>
            <a:r>
              <a:rPr lang="en-CA" dirty="0" err="1"/>
              <a:t>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basic table</a:t>
            </a:r>
          </a:p>
          <a:p>
            <a:r>
              <a:rPr lang="en-CA" dirty="0"/>
              <a:t>    </a:t>
            </a:r>
            <a:r>
              <a:rPr lang="en-CA" dirty="0" err="1"/>
              <a:t>format_tt</a:t>
            </a:r>
            <a:r>
              <a:rPr lang="en-CA" dirty="0"/>
              <a:t>() |&gt;         </a:t>
            </a:r>
            <a:r>
              <a:rPr lang="en-CA" dirty="0">
                <a:solidFill>
                  <a:srgbClr val="00B050"/>
                </a:solidFill>
              </a:rPr>
              <a:t># format columns: significant digits, decimal points, …</a:t>
            </a:r>
          </a:p>
          <a:p>
            <a:r>
              <a:rPr lang="en-CA" dirty="0"/>
              <a:t>    </a:t>
            </a:r>
            <a:r>
              <a:rPr lang="en-CA" dirty="0" err="1"/>
              <a:t>style_tt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align, colors, …</a:t>
            </a:r>
          </a:p>
          <a:p>
            <a:r>
              <a:rPr lang="en-CA" dirty="0"/>
              <a:t>    </a:t>
            </a:r>
            <a:r>
              <a:rPr lang="en-CA" dirty="0" err="1"/>
              <a:t>theme_tt</a:t>
            </a:r>
            <a:r>
              <a:rPr lang="en-CA" dirty="0"/>
              <a:t>() |&gt;          </a:t>
            </a:r>
            <a:r>
              <a:rPr lang="en-CA" dirty="0">
                <a:solidFill>
                  <a:srgbClr val="00B050"/>
                </a:solidFill>
              </a:rPr>
              <a:t># themes for LaTeX, HTML, …</a:t>
            </a:r>
          </a:p>
          <a:p>
            <a:r>
              <a:rPr lang="en-CA" dirty="0"/>
              <a:t>    </a:t>
            </a:r>
            <a:r>
              <a:rPr lang="en-CA" dirty="0" err="1"/>
              <a:t>group_tt</a:t>
            </a:r>
            <a:r>
              <a:rPr lang="en-CA" dirty="0"/>
              <a:t>()                </a:t>
            </a:r>
            <a:r>
              <a:rPr lang="en-CA" dirty="0">
                <a:solidFill>
                  <a:srgbClr val="00B050"/>
                </a:solidFill>
              </a:rPr>
              <a:t># spanning labels for groups of rows/ columns</a:t>
            </a:r>
          </a:p>
          <a:p>
            <a:endParaRPr lang="en-CA" dirty="0"/>
          </a:p>
          <a:p>
            <a:r>
              <a:rPr lang="en-CA" dirty="0" err="1"/>
              <a:t>save_tt</a:t>
            </a:r>
            <a:r>
              <a:rPr lang="en-CA" dirty="0"/>
              <a:t>(x, filename)   </a:t>
            </a:r>
            <a:r>
              <a:rPr lang="en-CA" dirty="0">
                <a:solidFill>
                  <a:srgbClr val="00B050"/>
                </a:solidFill>
              </a:rPr>
              <a:t># save to  .docx, .html, .</a:t>
            </a:r>
            <a:r>
              <a:rPr lang="en-CA" dirty="0" err="1">
                <a:solidFill>
                  <a:srgbClr val="00B050"/>
                </a:solidFill>
              </a:rPr>
              <a:t>png</a:t>
            </a:r>
            <a:r>
              <a:rPr lang="en-CA" dirty="0">
                <a:solidFill>
                  <a:srgbClr val="00B050"/>
                </a:solidFill>
              </a:rPr>
              <a:t>, .pdf, .</a:t>
            </a:r>
            <a:r>
              <a:rPr lang="en-CA" dirty="0" err="1">
                <a:solidFill>
                  <a:srgbClr val="00B050"/>
                </a:solidFill>
              </a:rPr>
              <a:t>tex</a:t>
            </a:r>
            <a:r>
              <a:rPr lang="en-CA" dirty="0">
                <a:solidFill>
                  <a:srgbClr val="00B050"/>
                </a:solidFill>
              </a:rPr>
              <a:t>, or render in </a:t>
            </a:r>
            <a:r>
              <a:rPr lang="en-CA" dirty="0" err="1">
                <a:solidFill>
                  <a:srgbClr val="00B050"/>
                </a:solidFill>
              </a:rPr>
              <a:t>Rmarkdown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4328-B4AD-76F1-D160-353E06FA766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few simple functions for constructing nice tables:</a:t>
            </a:r>
          </a:p>
        </p:txBody>
      </p:sp>
    </p:spTree>
    <p:extLst>
      <p:ext uri="{BB962C8B-B14F-4D97-AF65-F5344CB8AC3E}">
        <p14:creationId xmlns:p14="http://schemas.microsoft.com/office/powerpoint/2010/main" val="170691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8BF7-6F9B-99B2-4DD7-8CE03EC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Writing &amp; publishing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CA5-9D83-601E-B07C-03C5A92B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EC7B5-A672-7A00-2E9C-4AB0AE27E83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variety of R packages make it easy to write and publish research reports, slide presentations in various formats (HTML, Word, LaTeX, …), all within R Studio </a:t>
            </a:r>
          </a:p>
        </p:txBody>
      </p:sp>
      <p:pic>
        <p:nvPicPr>
          <p:cNvPr id="8" name="Picture 3" descr="C:\Dropbox\Documents\SCS\RGraphics\images\RStudio\knitr.png">
            <a:extLst>
              <a:ext uri="{FF2B5EF4-FFF2-40B4-BE49-F238E27FC236}">
                <a16:creationId xmlns:a16="http://schemas.microsoft.com/office/drawing/2014/main" id="{EF694434-69F7-DC4F-5B69-12BAE838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Dropbox\Documents\SCS\RGraphics\images\RStudio\rmarkdown.png">
            <a:extLst>
              <a:ext uri="{FF2B5EF4-FFF2-40B4-BE49-F238E27FC236}">
                <a16:creationId xmlns:a16="http://schemas.microsoft.com/office/drawing/2014/main" id="{EEAD3E75-46B1-E1C8-BAAA-30D8DF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8D09ED4-DB0C-F07A-F74D-35C2BFCA7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2" y="3050236"/>
            <a:ext cx="612250" cy="704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D4C3E-5ADE-8C22-8507-C7858D65A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75" y="3050236"/>
            <a:ext cx="609600" cy="704088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823B1272-7F21-5381-DF16-7EABF39C8B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52" y="3050236"/>
            <a:ext cx="617677" cy="71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C2532-75DE-1A4A-EC58-A20F62BE6FF6}"/>
              </a:ext>
            </a:extLst>
          </p:cNvPr>
          <p:cNvSpPr txBox="1"/>
          <p:nvPr/>
        </p:nvSpPr>
        <p:spPr>
          <a:xfrm>
            <a:off x="3429000" y="209413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R scripts or documents comprising reproducible code and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379C-5D0C-3017-B912-FAF9AEC8E386}"/>
              </a:ext>
            </a:extLst>
          </p:cNvPr>
          <p:cNvSpPr txBox="1"/>
          <p:nvPr/>
        </p:nvSpPr>
        <p:spPr>
          <a:xfrm>
            <a:off x="3505200" y="3050236"/>
            <a:ext cx="5181600" cy="37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format for books, blogs, websites,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79DC-C2FB-4610-82F4-6C8BFA7B228B}"/>
              </a:ext>
            </a:extLst>
          </p:cNvPr>
          <p:cNvSpPr txBox="1"/>
          <p:nvPr/>
        </p:nvSpPr>
        <p:spPr>
          <a:xfrm>
            <a:off x="530752" y="41148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Organize your work with: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 Studio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for version control &amp; collaboration</a:t>
            </a:r>
          </a:p>
          <a:p>
            <a:endParaRPr lang="en-CA" dirty="0"/>
          </a:p>
          <a:p>
            <a:r>
              <a:rPr lang="en-CA" dirty="0"/>
              <a:t>Publish online with </a:t>
            </a:r>
            <a:r>
              <a:rPr lang="en-CA" dirty="0" err="1"/>
              <a:t>github</a:t>
            </a:r>
            <a:r>
              <a:rPr lang="en-CA" dirty="0"/>
              <a:t>-pages, Netlify, …</a:t>
            </a:r>
          </a:p>
        </p:txBody>
      </p:sp>
    </p:spTree>
    <p:extLst>
      <p:ext uri="{BB962C8B-B14F-4D97-AF65-F5344CB8AC3E}">
        <p14:creationId xmlns:p14="http://schemas.microsoft.com/office/powerpoint/2010/main" val="2352924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908572" cy="49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5" y="2052862"/>
            <a:ext cx="2552381" cy="17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26" y="3962400"/>
            <a:ext cx="2547619" cy="18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295400"/>
            <a:ext cx="399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 projects are a handy way to organize your 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41731"/>
            <a:ext cx="1371600" cy="438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1200" y="2514600"/>
            <a:ext cx="0" cy="1447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555F74-3E60-49E8-AA1C-E3D152785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419" y="6074024"/>
            <a:ext cx="1123810" cy="24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1952-A774-40DB-9C95-F28DECD71FBC}"/>
              </a:ext>
            </a:extLst>
          </p:cNvPr>
          <p:cNvSpPr txBox="1"/>
          <p:nvPr/>
        </p:nvSpPr>
        <p:spPr>
          <a:xfrm>
            <a:off x="5912845" y="5937946"/>
            <a:ext cx="262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.</a:t>
            </a:r>
            <a:r>
              <a:rPr lang="en-US" sz="1400" dirty="0" err="1"/>
              <a:t>Rproj</a:t>
            </a:r>
            <a:r>
              <a:rPr lang="en-US" sz="1400" dirty="0"/>
              <a:t> item opens the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2490844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985715" cy="472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Studio project for a </a:t>
            </a:r>
            <a:r>
              <a:rPr lang="en-US" dirty="0">
                <a:solidFill>
                  <a:srgbClr val="FF0000"/>
                </a:solidFill>
              </a:rPr>
              <a:t>research paper</a:t>
            </a:r>
            <a:r>
              <a:rPr lang="en-US" dirty="0"/>
              <a:t>: R files (scripts), </a:t>
            </a:r>
            <a:r>
              <a:rPr lang="en-US" dirty="0" err="1"/>
              <a:t>Rmd</a:t>
            </a:r>
            <a:r>
              <a:rPr lang="en-US" dirty="0"/>
              <a:t> files (text, R “chunks”) </a:t>
            </a:r>
          </a:p>
        </p:txBody>
      </p:sp>
    </p:spTree>
    <p:extLst>
      <p:ext uri="{BB962C8B-B14F-4D97-AF65-F5344CB8AC3E}">
        <p14:creationId xmlns:p14="http://schemas.microsoft.com/office/powerpoint/2010/main" val="2731504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/>
              <a:t>Use a separate folder for each project</a:t>
            </a:r>
          </a:p>
          <a:p>
            <a:r>
              <a:rPr lang="en-US" dirty="0"/>
              <a:t>Use sub-folders for various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63961"/>
            <a:ext cx="6864287" cy="173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5720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(.csv)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saved R data (.</a:t>
            </a:r>
            <a:r>
              <a:rPr lang="en-US" sz="1600" dirty="0" err="1"/>
              <a:t>Rdata</a:t>
            </a:r>
            <a:r>
              <a:rPr lang="en-US" sz="1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2600" y="45720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470082"/>
            <a:ext cx="685714" cy="89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0" y="45720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4700" y="5403209"/>
            <a:ext cx="1638300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</a:t>
            </a:r>
            <a:r>
              <a:rPr lang="en-US" sz="1400" dirty="0"/>
              <a:t> up files will go here (.</a:t>
            </a:r>
            <a:r>
              <a:rPr lang="en-US" sz="1400" dirty="0" err="1"/>
              <a:t>Rmd</a:t>
            </a:r>
            <a:r>
              <a:rPr lang="en-US" sz="1400" dirty="0"/>
              <a:t>, .</a:t>
            </a:r>
            <a:r>
              <a:rPr lang="en-US" sz="1400" dirty="0" err="1"/>
              <a:t>docx</a:t>
            </a:r>
            <a:r>
              <a:rPr lang="en-US" sz="1400" dirty="0"/>
              <a:t>, .pdf)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28800" y="3999676"/>
            <a:ext cx="9906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V="1">
            <a:off x="3860800" y="3999676"/>
            <a:ext cx="8382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3999676"/>
            <a:ext cx="7747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7848557" y="3657600"/>
            <a:ext cx="43" cy="8124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5144" y="2362200"/>
            <a:ext cx="914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5867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project, saved in a </a:t>
            </a:r>
            <a:r>
              <a:rPr lang="en-US" sz="1600" dirty="0">
                <a:solidFill>
                  <a:srgbClr val="FF0000"/>
                </a:solidFill>
              </a:rPr>
              <a:t>Dropbox</a:t>
            </a:r>
            <a:r>
              <a:rPr lang="en-US" sz="1600" dirty="0"/>
              <a:t> folder automatically syncs with all my computers &amp; collaborators.  I use </a:t>
            </a:r>
            <a:r>
              <a:rPr lang="en-US" sz="1600" dirty="0" err="1"/>
              <a:t>Git</a:t>
            </a:r>
            <a:r>
              <a:rPr lang="en-US" sz="1600" dirty="0"/>
              <a:t> &amp; </a:t>
            </a:r>
            <a:r>
              <a:rPr lang="en-US" sz="1600" dirty="0">
                <a:solidFill>
                  <a:srgbClr val="FF0000"/>
                </a:solidFill>
              </a:rPr>
              <a:t>GitHub</a:t>
            </a:r>
            <a:r>
              <a:rPr lang="en-US" sz="1600" dirty="0"/>
              <a:t> for more serious work.</a:t>
            </a:r>
          </a:p>
        </p:txBody>
      </p:sp>
    </p:spTree>
    <p:extLst>
      <p:ext uri="{BB962C8B-B14F-4D97-AF65-F5344CB8AC3E}">
        <p14:creationId xmlns:p14="http://schemas.microsoft.com/office/powerpoint/2010/main" val="27158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/>
              <a:t>Data import, data cleaning, … </a:t>
            </a:r>
            <a:r>
              <a:rPr lang="en-US" dirty="0">
                <a:sym typeface="Symbol"/>
              </a:rPr>
              <a:t> save as an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 file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Analysis: load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,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429000"/>
            <a:ext cx="80010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# read the data; better yet: use </a:t>
            </a:r>
            <a:r>
              <a:rPr lang="en-US" sz="1600" dirty="0" err="1">
                <a:solidFill>
                  <a:srgbClr val="00B050"/>
                </a:solidFill>
              </a:rPr>
              <a:t>RStudio</a:t>
            </a:r>
            <a:r>
              <a:rPr lang="en-US" sz="1600" dirty="0">
                <a:solidFill>
                  <a:srgbClr val="00B050"/>
                </a:solidFill>
              </a:rPr>
              <a:t> File -&gt; Import Dataset ...</a:t>
            </a:r>
          </a:p>
          <a:p>
            <a:r>
              <a:rPr lang="en-US" sz="1600" dirty="0" err="1"/>
              <a:t>mydata</a:t>
            </a:r>
            <a:r>
              <a:rPr lang="en-US" sz="1600" dirty="0"/>
              <a:t> &lt;- read.csv("data/mydata.csv")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data cleaning: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        filter missing, make factors, transform variables, ....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save the current state</a:t>
            </a:r>
          </a:p>
          <a:p>
            <a:r>
              <a:rPr lang="en-US" sz="1600" dirty="0"/>
              <a:t>save("data/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574" y="2939534"/>
            <a:ext cx="80198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read-</a:t>
            </a:r>
            <a:r>
              <a:rPr lang="en-US" dirty="0" err="1"/>
              <a:t>mydata.R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8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import, data cleaning, 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save as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 file</a:t>
            </a:r>
          </a:p>
          <a:p>
            <a:pPr lvl="1"/>
            <a:r>
              <a:rPr lang="en-US" dirty="0">
                <a:sym typeface="Symbol"/>
              </a:rPr>
              <a:t>Analysis: load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,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200400"/>
            <a:ext cx="80010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#’ ## load the data</a:t>
            </a:r>
          </a:p>
          <a:p>
            <a:r>
              <a:rPr lang="en-US" sz="1600" dirty="0"/>
              <a:t>load("data/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do the analysis – exploratory plots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fit models</a:t>
            </a:r>
          </a:p>
          <a:p>
            <a:r>
              <a:rPr lang="en-US" sz="1600" dirty="0"/>
              <a:t>mymod.1 &lt;- lm(y ~ X1 + X2 + X3, data=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plot models, extract model summaries</a:t>
            </a:r>
          </a:p>
          <a:p>
            <a:r>
              <a:rPr lang="en-US" sz="1600" dirty="0"/>
              <a:t>plot(mymod.1)</a:t>
            </a:r>
          </a:p>
          <a:p>
            <a:r>
              <a:rPr lang="en-US" sz="1600" dirty="0"/>
              <a:t>summary(mymod.1)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674" y="2754868"/>
            <a:ext cx="799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analyse.R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3276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</a:t>
            </a:r>
            <a:r>
              <a:rPr lang="en-US" sz="1600" dirty="0">
                <a:solidFill>
                  <a:srgbClr val="00B050"/>
                </a:solidFill>
              </a:rPr>
              <a:t>#’ ## </a:t>
            </a:r>
            <a:r>
              <a:rPr lang="en-US" sz="1600" dirty="0"/>
              <a:t>is a special R comment for a H2 heading in an R “notebook” script</a:t>
            </a:r>
          </a:p>
        </p:txBody>
      </p:sp>
    </p:spTree>
    <p:extLst>
      <p:ext uri="{BB962C8B-B14F-4D97-AF65-F5344CB8AC3E}">
        <p14:creationId xmlns:p14="http://schemas.microsoft.com/office/powerpoint/2010/main" val="1865149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analysis &amp;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476191" cy="37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447800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Studio, together with the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r>
              <a:rPr lang="en-US" dirty="0"/>
              <a:t> packages provide an easy way to combine writing, analysis, and R output into complete documents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files are just text files, using </a:t>
            </a:r>
            <a:r>
              <a:rPr lang="en-US" dirty="0" err="1"/>
              <a:t>rmarkdown</a:t>
            </a:r>
            <a:r>
              <a:rPr lang="en-US" dirty="0"/>
              <a:t> markup and </a:t>
            </a:r>
            <a:r>
              <a:rPr lang="en-US" dirty="0" err="1"/>
              <a:t>knitr</a:t>
            </a:r>
            <a:r>
              <a:rPr lang="en-US" dirty="0"/>
              <a:t> to run R on “code chunks”</a:t>
            </a:r>
          </a:p>
          <a:p>
            <a:endParaRPr lang="en-US" dirty="0"/>
          </a:p>
          <a:p>
            <a:r>
              <a:rPr lang="en-US" dirty="0"/>
              <a:t>A given document can be rendered in different output formats: </a:t>
            </a:r>
          </a:p>
        </p:txBody>
      </p:sp>
      <p:pic>
        <p:nvPicPr>
          <p:cNvPr id="2050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28" y="5162086"/>
            <a:ext cx="1308167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5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90131"/>
              </p:ext>
            </p:extLst>
          </p:nvPr>
        </p:nvGraphicFramePr>
        <p:xfrm>
          <a:off x="1219200" y="4648200"/>
          <a:ext cx="5334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769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308231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20C12-7464-5490-B255-6FB896F1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732" y="4797035"/>
            <a:ext cx="628571" cy="666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CF9FC8-277A-AFA6-8EB1-F267C800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358" y="5073226"/>
            <a:ext cx="704762" cy="780952"/>
          </a:xfrm>
          <a:prstGeom prst="rect">
            <a:avLst/>
          </a:prstGeom>
        </p:spPr>
      </p:pic>
      <p:pic>
        <p:nvPicPr>
          <p:cNvPr id="14" name="Picture 13" descr="A red hexagon with a logo&#10;&#10;AI-generated content may be incorrect.">
            <a:extLst>
              <a:ext uri="{FF2B5EF4-FFF2-40B4-BE49-F238E27FC236}">
                <a16:creationId xmlns:a16="http://schemas.microsoft.com/office/drawing/2014/main" id="{F508ECEA-5B33-004B-E2EA-929C24EB4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26" y="5741632"/>
            <a:ext cx="634337" cy="7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formats and templates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8" y="1600200"/>
            <a:ext cx="4029075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14478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integration of R, R Studio, 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is now highly advanced.</a:t>
            </a:r>
          </a:p>
        </p:txBody>
      </p:sp>
      <p:pic>
        <p:nvPicPr>
          <p:cNvPr id="3074" name="Picture 2" descr="C:\Dropbox\Documents\DDAR\images\ddar-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2667268"/>
            <a:ext cx="783334" cy="12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9650" y="2717602"/>
            <a:ext cx="254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2</a:t>
            </a:r>
            <a:r>
              <a:rPr lang="en-US" sz="1400" baseline="30000" dirty="0"/>
              <a:t>nd</a:t>
            </a:r>
            <a:r>
              <a:rPr lang="en-US" sz="1400" dirty="0"/>
              <a:t> last book was written entirely in R Studio, using .</a:t>
            </a:r>
            <a:r>
              <a:rPr lang="en-US" sz="1400" dirty="0" err="1"/>
              <a:t>Rnw</a:t>
            </a:r>
            <a:r>
              <a:rPr lang="en-US" sz="1400" dirty="0"/>
              <a:t> syntax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LaTeX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PDF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camera ready copy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4267200"/>
            <a:ext cx="798576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4149754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ggplot2 book was written using .</a:t>
            </a:r>
            <a:r>
              <a:rPr lang="en-US" sz="1400" dirty="0" err="1"/>
              <a:t>Rmd</a:t>
            </a:r>
            <a:r>
              <a:rPr lang="en-US" sz="1400" dirty="0"/>
              <a:t> format.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rgbClr val="0070C0"/>
                </a:solidFill>
              </a:rPr>
              <a:t>bookdown</a:t>
            </a:r>
            <a:r>
              <a:rPr lang="en-US" sz="1400" dirty="0"/>
              <a:t> package makes it easier to manage a book-length project – TOC, fig/table #s, cross-references, etc.</a:t>
            </a:r>
          </a:p>
          <a:p>
            <a:r>
              <a:rPr lang="en-US" sz="1400" dirty="0"/>
              <a:t>Also: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blogdown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posterdown</a:t>
            </a:r>
            <a:r>
              <a:rPr lang="en-US" sz="1400" dirty="0"/>
              <a:t>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86763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 are available for APA papers, slides, handouts, entire web sites, etc.</a:t>
            </a:r>
          </a:p>
        </p:txBody>
      </p:sp>
    </p:spTree>
    <p:extLst>
      <p:ext uri="{BB962C8B-B14F-4D97-AF65-F5344CB8AC3E}">
        <p14:creationId xmlns:p14="http://schemas.microsoft.com/office/powerpoint/2010/main" val="3714688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R Studio, create a .</a:t>
            </a:r>
            <a:r>
              <a:rPr lang="en-US" dirty="0" err="1"/>
              <a:t>Rmd</a:t>
            </a:r>
            <a:r>
              <a:rPr lang="en-US" dirty="0"/>
              <a:t> file to use R Markdown for your write-up</a:t>
            </a:r>
          </a:p>
          <a:p>
            <a:pPr lvl="1"/>
            <a:r>
              <a:rPr lang="en-US" dirty="0"/>
              <a:t>lots of options: HTML, Word, PDF (needs LaTeX)</a:t>
            </a:r>
          </a:p>
          <a:p>
            <a:pPr lvl="1"/>
            <a:r>
              <a:rPr lang="en-US" dirty="0"/>
              <a:t>templates for various pub types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3276600"/>
            <a:ext cx="4076190" cy="233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6" y="3276600"/>
            <a:ext cx="3287143" cy="2606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6DE60E-CE1B-45FE-A75E-C545D7F83211}"/>
              </a:ext>
            </a:extLst>
          </p:cNvPr>
          <p:cNvCxnSpPr>
            <a:cxnSpLocks/>
          </p:cNvCxnSpPr>
          <p:nvPr/>
        </p:nvCxnSpPr>
        <p:spPr>
          <a:xfrm flipV="1">
            <a:off x="4453466" y="3657600"/>
            <a:ext cx="990600" cy="33655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147AF-01DF-465B-A67C-C3C7F5597A52}"/>
              </a:ext>
            </a:extLst>
          </p:cNvPr>
          <p:cNvCxnSpPr>
            <a:cxnSpLocks/>
          </p:cNvCxnSpPr>
          <p:nvPr/>
        </p:nvCxnSpPr>
        <p:spPr>
          <a:xfrm>
            <a:off x="4453466" y="4038600"/>
            <a:ext cx="9906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1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Use simple Markdown to write text</a:t>
            </a:r>
          </a:p>
          <a:p>
            <a:r>
              <a:rPr lang="en-US" dirty="0"/>
              <a:t>Include code chunks for analysis &amp;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67000"/>
            <a:ext cx="4050000" cy="3592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051905" cy="3602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33" y="2286000"/>
            <a:ext cx="40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FFFF00"/>
                </a:highlight>
              </a:rPr>
              <a:t>mypaper.Rmd</a:t>
            </a:r>
            <a:r>
              <a:rPr lang="en-US" sz="1600" dirty="0"/>
              <a:t>, created from 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2286000"/>
            <a:ext cx="30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Help -&gt; Markdown quick reference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3667" y="3124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0000"/>
                </a:solidFill>
              </a:rPr>
              <a:t>yaml</a:t>
            </a:r>
            <a:r>
              <a:rPr lang="en-US" sz="1600" dirty="0">
                <a:solidFill>
                  <a:srgbClr val="FF0000"/>
                </a:solidFill>
              </a:rPr>
              <a:t> 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667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Header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667" y="5029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output code chunk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0237" y="5867400"/>
            <a:ext cx="1515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plot code chunk</a:t>
            </a:r>
          </a:p>
        </p:txBody>
      </p:sp>
    </p:spTree>
    <p:extLst>
      <p:ext uri="{BB962C8B-B14F-4D97-AF65-F5344CB8AC3E}">
        <p14:creationId xmlns:p14="http://schemas.microsoft.com/office/powerpoint/2010/main" val="3480584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Rmarkdown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2" y="1828800"/>
            <a:ext cx="6940907" cy="475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72" y="1219200"/>
            <a:ext cx="82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Rmarkdown</a:t>
            </a:r>
            <a:r>
              <a:rPr lang="en-US" dirty="0"/>
              <a:t> uses simple formatting for all standard document elements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2362200"/>
            <a:ext cx="2362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3581400"/>
            <a:ext cx="1600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5334000"/>
            <a:ext cx="990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62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code chunks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1" y="1828800"/>
            <a:ext cx="5731782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91" y="1219200"/>
            <a:ext cx="824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chunks are run by </a:t>
            </a:r>
            <a:r>
              <a:rPr lang="en-US" dirty="0" err="1">
                <a:solidFill>
                  <a:srgbClr val="0070C0"/>
                </a:solidFill>
              </a:rPr>
              <a:t>knitr</a:t>
            </a:r>
            <a:r>
              <a:rPr lang="en-US" dirty="0"/>
              <a:t>, and the results are inserted in the output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4241" y="18288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many options for controlling the details of chunk output – numbers, tables, 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491" y="5045763"/>
            <a:ext cx="202464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An R chunk:</a:t>
            </a:r>
          </a:p>
          <a:p>
            <a:r>
              <a:rPr lang="en-US" sz="1600" dirty="0"/>
              <a:t>```{r name, options}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R code here</a:t>
            </a:r>
          </a:p>
          <a:p>
            <a:r>
              <a:rPr lang="en-US" sz="1600" dirty="0"/>
              <a:t>```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528811" y="4038600"/>
            <a:ext cx="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3810000"/>
            <a:ext cx="639182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41" y="3505200"/>
            <a:ext cx="190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the output format:</a:t>
            </a:r>
          </a:p>
        </p:txBody>
      </p:sp>
      <p:pic>
        <p:nvPicPr>
          <p:cNvPr id="15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94" y="4191000"/>
            <a:ext cx="1678589" cy="12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4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 descr="C:\Dropbox\Documents\SCS\RGraphics\images\RStudio\rmarkdown-cheatshee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162800" cy="56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8001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Markdown Cheat Sheet provides most of the details</a:t>
            </a:r>
          </a:p>
          <a:p>
            <a:r>
              <a:rPr lang="en-US" sz="1600" dirty="0">
                <a:hlinkClick r:id="rId3"/>
              </a:rPr>
              <a:t>https://www.rstudio.com/wp-content/uploads/2016/03/rmarkdown-cheatsheet-2.0.pdf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04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notebooks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you just want to “compile” an R script, and get the output embedded in the result, in HTML, Word, or PDF.  Just type </a:t>
            </a:r>
            <a:r>
              <a:rPr lang="en-US" dirty="0">
                <a:solidFill>
                  <a:srgbClr val="0070C0"/>
                </a:solidFill>
              </a:rPr>
              <a:t>Ctrl-Shift-K</a:t>
            </a:r>
            <a:r>
              <a:rPr lang="en-US" dirty="0"/>
              <a:t> or tap the </a:t>
            </a:r>
            <a:r>
              <a:rPr lang="en-US" dirty="0">
                <a:solidFill>
                  <a:srgbClr val="0070C0"/>
                </a:solidFill>
              </a:rPr>
              <a:t>Compile Report </a:t>
            </a:r>
            <a:r>
              <a:rPr lang="en-US" dirty="0"/>
              <a:t>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2590800"/>
            <a:ext cx="363102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011373" cy="4114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9" y="2113660"/>
            <a:ext cx="120646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5122" idx="1"/>
          </p:cNvCxnSpPr>
          <p:nvPr/>
        </p:nvCxnSpPr>
        <p:spPr>
          <a:xfrm>
            <a:off x="2440319" y="2296540"/>
            <a:ext cx="0" cy="9038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3550" y="4191000"/>
            <a:ext cx="213805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3550" y="5029200"/>
            <a:ext cx="213805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2575" y="5410200"/>
            <a:ext cx="2445075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60000">
            <a:off x="4164696" y="5514036"/>
            <a:ext cx="1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$math$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DAD-7DC0-4E5C-BE8D-A4C48AA80A36}"/>
              </a:ext>
            </a:extLst>
          </p:cNvPr>
          <p:cNvSpPr txBox="1"/>
          <p:nvPr/>
        </p:nvSpPr>
        <p:spPr>
          <a:xfrm rot="20766909">
            <a:off x="4054497" y="42702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### header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4B6285-2DC2-C4A8-A027-949C9BD649DF}"/>
              </a:ext>
            </a:extLst>
          </p:cNvPr>
          <p:cNvSpPr/>
          <p:nvPr/>
        </p:nvSpPr>
        <p:spPr>
          <a:xfrm>
            <a:off x="914400" y="3276600"/>
            <a:ext cx="1828799" cy="49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22B1F-2B24-4D1A-2F4E-AC8104521168}"/>
              </a:ext>
            </a:extLst>
          </p:cNvPr>
          <p:cNvCxnSpPr/>
          <p:nvPr/>
        </p:nvCxnSpPr>
        <p:spPr>
          <a:xfrm flipV="1">
            <a:off x="3043550" y="3165220"/>
            <a:ext cx="2138050" cy="32944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0342AB-8598-D97D-D0C9-DA527853CC54}"/>
              </a:ext>
            </a:extLst>
          </p:cNvPr>
          <p:cNvSpPr txBox="1"/>
          <p:nvPr/>
        </p:nvSpPr>
        <p:spPr>
          <a:xfrm rot="21095038">
            <a:off x="3011119" y="3007957"/>
            <a:ext cx="21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#’ Document title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C669F1-07AB-1CD5-5EBB-9D068F405974}"/>
              </a:ext>
            </a:extLst>
          </p:cNvPr>
          <p:cNvCxnSpPr>
            <a:stCxn id="4" idx="2"/>
          </p:cNvCxnSpPr>
          <p:nvPr/>
        </p:nvCxnSpPr>
        <p:spPr>
          <a:xfrm flipH="1">
            <a:off x="3733800" y="2017931"/>
            <a:ext cx="838200" cy="19186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2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C953-2FC8-8925-5BA7-5CD741AC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Posters with </a:t>
            </a:r>
            <a:r>
              <a:rPr lang="en-CA" dirty="0" err="1"/>
              <a:t>posterdown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5672B-2542-2FC6-5459-75C0006F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A paper with a feather and a pen&#10;&#10;AI-generated content may be incorrect.">
            <a:extLst>
              <a:ext uri="{FF2B5EF4-FFF2-40B4-BE49-F238E27FC236}">
                <a16:creationId xmlns:a16="http://schemas.microsoft.com/office/drawing/2014/main" id="{89507783-0F7A-15FC-ABD6-98BBD20E3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706" y="246063"/>
            <a:ext cx="712519" cy="82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07664-215F-5BD2-A0CE-4464216B8DCB}"/>
              </a:ext>
            </a:extLst>
          </p:cNvPr>
          <p:cNvSpPr txBox="1"/>
          <p:nvPr/>
        </p:nvSpPr>
        <p:spPr>
          <a:xfrm>
            <a:off x="457200" y="62484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Wiki: </a:t>
            </a:r>
            <a:r>
              <a:rPr lang="en-CA" dirty="0">
                <a:hlinkClick r:id="rId3"/>
              </a:rPr>
              <a:t>https://github.com/brentthorne/posterdown/wiki</a:t>
            </a:r>
            <a:r>
              <a:rPr lang="en-CA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CB828-2C09-9356-0DD9-7E4E368294BE}"/>
              </a:ext>
            </a:extLst>
          </p:cNvPr>
          <p:cNvSpPr txBox="1"/>
          <p:nvPr/>
        </p:nvSpPr>
        <p:spPr>
          <a:xfrm>
            <a:off x="457200" y="1069023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File  </a:t>
            </a:r>
            <a:r>
              <a:rPr lang="en-CA" dirty="0">
                <a:sym typeface="Symbol" panose="05050102010706020507" pitchFamily="18" charset="2"/>
              </a:rPr>
              <a:t> New file  R markdown…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381E23-A2C3-3242-02D5-EEBBBD41E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1680299"/>
            <a:ext cx="3829050" cy="34115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C5BD1D-7CB3-404E-0F86-CDC599B340FC}"/>
              </a:ext>
            </a:extLst>
          </p:cNvPr>
          <p:cNvSpPr txBox="1"/>
          <p:nvPr/>
        </p:nvSpPr>
        <p:spPr>
          <a:xfrm>
            <a:off x="4648200" y="1680299"/>
            <a:ext cx="4010025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---</a:t>
            </a:r>
          </a:p>
          <a:p>
            <a:r>
              <a:rPr lang="en-CA" sz="1400" dirty="0"/>
              <a:t>title: My Awesome Poster</a:t>
            </a:r>
          </a:p>
          <a:p>
            <a:r>
              <a:rPr lang="en-CA" sz="1400" dirty="0"/>
              <a:t>author:</a:t>
            </a:r>
          </a:p>
          <a:p>
            <a:r>
              <a:rPr lang="en-CA" sz="1400" dirty="0"/>
              <a:t>  - name: Michael Friendly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affil</a:t>
            </a:r>
            <a:r>
              <a:rPr lang="en-CA" sz="1400" dirty="0"/>
              <a:t>: 1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orcid</a:t>
            </a:r>
            <a:r>
              <a:rPr lang="en-CA" sz="1400" dirty="0"/>
              <a:t>: '0000-0002-3237-0941'</a:t>
            </a:r>
          </a:p>
          <a:p>
            <a:r>
              <a:rPr lang="en-CA" sz="1400" dirty="0"/>
              <a:t>affiliation:</a:t>
            </a:r>
          </a:p>
          <a:p>
            <a:r>
              <a:rPr lang="en-CA" sz="1400" dirty="0"/>
              <a:t>    - num: 1</a:t>
            </a:r>
          </a:p>
          <a:p>
            <a:r>
              <a:rPr lang="en-CA" sz="1400" dirty="0"/>
              <a:t>      address: Psychology Dept, York University</a:t>
            </a:r>
          </a:p>
          <a:p>
            <a:r>
              <a:rPr lang="en-CA" sz="1400" dirty="0" err="1"/>
              <a:t>column_numbers</a:t>
            </a:r>
            <a:r>
              <a:rPr lang="en-CA" sz="1400" dirty="0"/>
              <a:t>: 3</a:t>
            </a:r>
          </a:p>
          <a:p>
            <a:r>
              <a:rPr lang="en-CA" sz="1400" dirty="0" err="1"/>
              <a:t>logoright_name</a:t>
            </a:r>
            <a:r>
              <a:rPr lang="en-CA" sz="1400" dirty="0"/>
              <a:t>: psy6135-hex.png</a:t>
            </a:r>
          </a:p>
          <a:p>
            <a:r>
              <a:rPr lang="en-CA" sz="1400" dirty="0" err="1"/>
              <a:t>logoleft_name</a:t>
            </a:r>
            <a:r>
              <a:rPr lang="en-CA" sz="1400" dirty="0"/>
              <a:t>: psy6135-hex.png</a:t>
            </a:r>
          </a:p>
          <a:p>
            <a:r>
              <a:rPr lang="en-CA" sz="1400" dirty="0"/>
              <a:t>output: 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posterdown</a:t>
            </a:r>
            <a:r>
              <a:rPr lang="en-CA" sz="1400" dirty="0"/>
              <a:t>::</a:t>
            </a:r>
            <a:r>
              <a:rPr lang="en-CA" sz="1400" dirty="0" err="1"/>
              <a:t>posterdown_html</a:t>
            </a:r>
            <a:r>
              <a:rPr lang="en-CA" sz="1400" dirty="0"/>
              <a:t>: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self_contained</a:t>
            </a:r>
            <a:r>
              <a:rPr lang="en-CA" sz="1400" dirty="0"/>
              <a:t>: false</a:t>
            </a:r>
          </a:p>
          <a:p>
            <a:r>
              <a:rPr lang="en-CA" sz="1400" dirty="0"/>
              <a:t>bibliography: </a:t>
            </a:r>
            <a:r>
              <a:rPr lang="en-CA" sz="1400" dirty="0" err="1"/>
              <a:t>packages.bib</a:t>
            </a:r>
            <a:endParaRPr lang="en-CA" sz="1400" dirty="0"/>
          </a:p>
          <a:p>
            <a:r>
              <a:rPr lang="en-CA" sz="1400" dirty="0"/>
              <a:t>---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4C187-5971-6A6D-31C6-033BB4D42D80}"/>
              </a:ext>
            </a:extLst>
          </p:cNvPr>
          <p:cNvSpPr txBox="1"/>
          <p:nvPr/>
        </p:nvSpPr>
        <p:spPr>
          <a:xfrm>
            <a:off x="4572000" y="1143000"/>
            <a:ext cx="40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YAML header: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102C8-2136-7691-578D-790E46F8A5C7}"/>
              </a:ext>
            </a:extLst>
          </p:cNvPr>
          <p:cNvSpPr txBox="1"/>
          <p:nvPr/>
        </p:nvSpPr>
        <p:spPr>
          <a:xfrm>
            <a:off x="457200" y="55626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Render: </a:t>
            </a:r>
            <a:r>
              <a:rPr lang="en-CA" dirty="0" err="1">
                <a:highlight>
                  <a:srgbClr val="FFFF00"/>
                </a:highlight>
                <a:latin typeface="Consolas" panose="020B0609020204030204" pitchFamily="49" charset="0"/>
              </a:rPr>
              <a:t>rmarkdown</a:t>
            </a:r>
            <a:r>
              <a:rPr lang="en-CA" dirty="0">
                <a:highlight>
                  <a:srgbClr val="FFFF00"/>
                </a:highlight>
                <a:latin typeface="Consolas" panose="020B0609020204030204" pitchFamily="49" charset="0"/>
              </a:rPr>
              <a:t>::render(“</a:t>
            </a:r>
            <a:r>
              <a:rPr lang="en-CA" dirty="0" err="1">
                <a:highlight>
                  <a:srgbClr val="FFFF00"/>
                </a:highlight>
                <a:latin typeface="Consolas" panose="020B0609020204030204" pitchFamily="49" charset="0"/>
              </a:rPr>
              <a:t>MyAwesomePoster.Rmd</a:t>
            </a:r>
            <a:r>
              <a:rPr lang="en-CA" dirty="0">
                <a:highlight>
                  <a:srgbClr val="FFFF00"/>
                </a:highlight>
                <a:latin typeface="Consolas" panose="020B0609020204030204" pitchFamily="49" charset="0"/>
              </a:rPr>
              <a:t>")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6E7C76-EF19-5AB2-E012-0FB0BDFC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162" y="5583338"/>
            <a:ext cx="1600000" cy="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95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67BFD1-2D71-AB6B-7907-2BF344B3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9F83958-0782-7AF7-99E4-93E176C6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11"/>
            <a:ext cx="9144000" cy="59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3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E6247-A709-E248-1C9F-4A40A8A7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0FA5E6C-FFE7-D04F-6010-32BBB328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1" y="0"/>
            <a:ext cx="8125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5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892FE-EEFA-EB99-9959-9383DD130CA6}"/>
              </a:ext>
            </a:extLst>
          </p:cNvPr>
          <p:cNvSpPr/>
          <p:nvPr/>
        </p:nvSpPr>
        <p:spPr>
          <a:xfrm>
            <a:off x="6096000" y="5148030"/>
            <a:ext cx="2723562" cy="888449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DF1F-C05F-E2CF-9D9D-C1952C7F83BF}"/>
              </a:ext>
            </a:extLst>
          </p:cNvPr>
          <p:cNvSpPr txBox="1"/>
          <p:nvPr/>
        </p:nvSpPr>
        <p:spPr>
          <a:xfrm>
            <a:off x="6934200" y="5562600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copy code to your script</a:t>
            </a:r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62694"/>
            <a:ext cx="5029809" cy="880306"/>
          </a:xfrm>
        </p:spPr>
        <p:txBody>
          <a:bodyPr>
            <a:normAutofit/>
          </a:bodyPr>
          <a:lstStyle/>
          <a:p>
            <a:r>
              <a:rPr lang="en-CA" sz="3500"/>
              <a:t>Summary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171D22F6-AB41-64CC-FE13-80EBBA3D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2" r="4894"/>
          <a:stretch/>
        </p:blipFill>
        <p:spPr>
          <a:xfrm>
            <a:off x="20" y="10"/>
            <a:ext cx="4190980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099" y="1242342"/>
            <a:ext cx="4801209" cy="5352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 dirty="0" err="1"/>
              <a:t>tidyverse</a:t>
            </a:r>
            <a:r>
              <a:rPr lang="en-CA" sz="2400" dirty="0"/>
              <a:t> thinking</a:t>
            </a:r>
          </a:p>
          <a:p>
            <a:pPr lvl="1">
              <a:lnSpc>
                <a:spcPct val="90000"/>
              </a:lnSpc>
            </a:pPr>
            <a:r>
              <a:rPr lang="en-CA" sz="2000" dirty="0"/>
              <a:t>data import </a:t>
            </a:r>
            <a:r>
              <a:rPr lang="en-CA" sz="2000" dirty="0">
                <a:sym typeface="Symbol" panose="05050102010706020507" pitchFamily="18" charset="2"/>
              </a:rPr>
              <a:t> clean  make tidy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often need to reshape, wide  long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tools for dates, factors, strings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Models: 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broom to extract tidy results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nest – map trick to fit/plot multiple models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Writing it up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table tools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Use </a:t>
            </a:r>
            <a:r>
              <a:rPr lang="en-CA" sz="2000" dirty="0" err="1">
                <a:sym typeface="Symbol" panose="05050102010706020507" pitchFamily="18" charset="2"/>
              </a:rPr>
              <a:t>Rstudio</a:t>
            </a:r>
            <a:r>
              <a:rPr lang="en-CA" sz="2000" dirty="0">
                <a:sym typeface="Symbol" panose="05050102010706020507" pitchFamily="18" charset="2"/>
              </a:rPr>
              <a:t> projects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reproducible reporting (.</a:t>
            </a:r>
            <a:r>
              <a:rPr lang="en-CA" sz="2000" dirty="0" err="1">
                <a:sym typeface="Symbol" panose="05050102010706020507" pitchFamily="18" charset="2"/>
              </a:rPr>
              <a:t>Rmd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454B-2E46-7499-9FC6-275EDD29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ggplot</a:t>
            </a:r>
            <a:r>
              <a:rPr lang="en-CA" dirty="0"/>
              <a:t> extensions - 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1F0B1-4614-1545-F8F1-02F61441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9763C9-9073-FE3E-B12E-AF0190F8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382000" cy="5091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6ECEF-CDA8-86DB-4234-750011226B30}"/>
              </a:ext>
            </a:extLst>
          </p:cNvPr>
          <p:cNvSpPr txBox="1"/>
          <p:nvPr/>
        </p:nvSpPr>
        <p:spPr>
          <a:xfrm>
            <a:off x="457200" y="1127503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book by Antti Rask: </a:t>
            </a:r>
            <a:r>
              <a:rPr lang="en-CA" dirty="0">
                <a:hlinkClick r:id="rId3"/>
              </a:rPr>
              <a:t>https://ggplot2-extended-book.com/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877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98909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r>
                        <a:rPr lang="en-US" dirty="0"/>
                        <a:t>interpolate values into strings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6A55-614C-4E13-509F-52CA9BA3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10373"/>
              </p:ext>
            </p:extLst>
          </p:nvPr>
        </p:nvGraphicFramePr>
        <p:xfrm>
          <a:off x="534670" y="4928998"/>
          <a:ext cx="7074444" cy="9777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3504160249"/>
                    </a:ext>
                  </a:extLst>
                </a:gridCol>
                <a:gridCol w="1083718">
                  <a:extLst>
                    <a:ext uri="{9D8B030D-6E8A-4147-A177-3AD203B41FA5}">
                      <a16:colId xmlns:a16="http://schemas.microsoft.com/office/drawing/2014/main" val="3679972239"/>
                    </a:ext>
                  </a:extLst>
                </a:gridCol>
                <a:gridCol w="3107282">
                  <a:extLst>
                    <a:ext uri="{9D8B030D-6E8A-4147-A177-3AD203B41FA5}">
                      <a16:colId xmlns:a16="http://schemas.microsoft.com/office/drawing/2014/main" val="321788458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55835375"/>
                    </a:ext>
                  </a:extLst>
                </a:gridCol>
              </a:tblGrid>
              <a:tr h="977759">
                <a:tc>
                  <a:txBody>
                    <a:bodyPr/>
                    <a:lstStyle/>
                    <a:p>
                      <a:r>
                        <a:rPr lang="en-CA" dirty="0"/>
                        <a:t>Clean-up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Clean up variable names, find duplicate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59738"/>
                  </a:ext>
                </a:extLst>
              </a:tr>
            </a:tbl>
          </a:graphicData>
        </a:graphic>
      </p:graphicFrame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AB6EF19F-2E02-13E7-12CC-D56FA2322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4991504"/>
            <a:ext cx="789410" cy="914400"/>
          </a:xfrm>
          <a:prstGeom prst="rect">
            <a:avLst/>
          </a:prstGeom>
        </p:spPr>
      </p:pic>
      <p:pic>
        <p:nvPicPr>
          <p:cNvPr id="6" name="Picture 5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785C6982-A137-3961-3816-8087923C8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44" y="3615608"/>
            <a:ext cx="79225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14939</TotalTime>
  <Words>8719</Words>
  <Application>Microsoft Office PowerPoint</Application>
  <PresentationFormat>On-screen Show (4:3)</PresentationFormat>
  <Paragraphs>1119</Paragraphs>
  <Slides>89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1" baseType="lpstr">
      <vt:lpstr>Arial</vt:lpstr>
      <vt:lpstr>Arial Narrow</vt:lpstr>
      <vt:lpstr>Arial Unicode MS</vt:lpstr>
      <vt:lpstr>Brush Script MT</vt:lpstr>
      <vt:lpstr>Calibri</vt:lpstr>
      <vt:lpstr>Consolas</vt:lpstr>
      <vt:lpstr>Courier New</vt:lpstr>
      <vt:lpstr>Fira Code</vt:lpstr>
      <vt:lpstr>Lucida Console</vt:lpstr>
      <vt:lpstr>Symbol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 for today</vt:lpstr>
      <vt:lpstr>PowerPoint Presentation</vt:lpstr>
      <vt:lpstr>Data Import / Export</vt:lpstr>
      <vt:lpstr>Data Import: RStudio</vt:lpstr>
      <vt:lpstr>Data transformation tools</vt:lpstr>
      <vt:lpstr>Janitor</vt:lpstr>
      <vt:lpstr>lubridate: Dates &amp; times</vt:lpstr>
      <vt:lpstr>stringr: Manipulating strings</vt:lpstr>
      <vt:lpstr>PowerPoint Presentation</vt:lpstr>
      <vt:lpstr>glue: Interpolating strings</vt:lpstr>
      <vt:lpstr>forcats: Working with factors</vt:lpstr>
      <vt:lpstr>PowerPoint Presentation</vt:lpstr>
      <vt:lpstr>Tidy tools: overview</vt:lpstr>
      <vt:lpstr>Data wrangling with dplyr &amp; tidyr</vt:lpstr>
      <vt:lpstr>Tidy operations</vt:lpstr>
      <vt:lpstr>PowerPoint Presentation</vt:lpstr>
      <vt:lpstr>Reshaping data: Long  Wide</vt:lpstr>
      <vt:lpstr>Tidying: reshaping wide to long</vt:lpstr>
      <vt:lpstr>Using pipes: %&gt;%, |&gt;</vt:lpstr>
      <vt:lpstr>Using pipes: %&gt;%, |&gt;</vt:lpstr>
      <vt:lpstr>Using pipes: |&gt; ggplot()</vt:lpstr>
      <vt:lpstr>Tidying: separate() and unite()</vt:lpstr>
      <vt:lpstr>dplyr: verbs for manipulating data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tinytable</vt:lpstr>
      <vt:lpstr>tinytable</vt:lpstr>
      <vt:lpstr>Writing &amp; publishing</vt:lpstr>
      <vt:lpstr>R Studio projects</vt:lpstr>
      <vt:lpstr>R Studio projects</vt:lpstr>
      <vt:lpstr>Organizing an R project</vt:lpstr>
      <vt:lpstr>Organizing an R project</vt:lpstr>
      <vt:lpstr>Organizing an R project</vt:lpstr>
      <vt:lpstr>Reproducible analysis &amp; reporting</vt:lpstr>
      <vt:lpstr>Output formats and templates</vt:lpstr>
      <vt:lpstr>Writing it up</vt:lpstr>
      <vt:lpstr>Writing it up</vt:lpstr>
      <vt:lpstr>Rmarkdown basics</vt:lpstr>
      <vt:lpstr>R code chunks</vt:lpstr>
      <vt:lpstr>PowerPoint Presentation</vt:lpstr>
      <vt:lpstr>R notebooks</vt:lpstr>
      <vt:lpstr>Posters with posterdown</vt:lpstr>
      <vt:lpstr>PowerPoint Presentation</vt:lpstr>
      <vt:lpstr>PowerPoint Presentation</vt:lpstr>
      <vt:lpstr>Summary</vt:lpstr>
      <vt:lpstr>ggplot extensions</vt:lpstr>
      <vt:lpstr>ggplot extensions - book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233</cp:revision>
  <dcterms:created xsi:type="dcterms:W3CDTF">2017-10-14T20:35:56Z</dcterms:created>
  <dcterms:modified xsi:type="dcterms:W3CDTF">2025-03-07T01:27:53Z</dcterms:modified>
</cp:coreProperties>
</file>